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6" r:id="rId2"/>
    <p:sldId id="287" r:id="rId3"/>
    <p:sldId id="266" r:id="rId4"/>
    <p:sldId id="257" r:id="rId5"/>
    <p:sldId id="261" r:id="rId6"/>
    <p:sldId id="289" r:id="rId7"/>
    <p:sldId id="258" r:id="rId8"/>
    <p:sldId id="280" r:id="rId9"/>
    <p:sldId id="283" r:id="rId10"/>
    <p:sldId id="282" r:id="rId11"/>
    <p:sldId id="259" r:id="rId12"/>
    <p:sldId id="288" r:id="rId13"/>
    <p:sldId id="260" r:id="rId14"/>
    <p:sldId id="262" r:id="rId15"/>
    <p:sldId id="263" r:id="rId16"/>
    <p:sldId id="264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4" r:id="rId30"/>
    <p:sldId id="279" r:id="rId31"/>
    <p:sldId id="265" r:id="rId32"/>
  </p:sldIdLst>
  <p:sldSz cx="18288000" cy="10287000"/>
  <p:notesSz cx="6858000" cy="9144000"/>
  <p:embeddedFontLst>
    <p:embeddedFont>
      <p:font typeface="Agrandir" panose="020B0604020202020204" charset="0"/>
      <p:regular r:id="rId33"/>
    </p:embeddedFont>
    <p:embeddedFont>
      <p:font typeface="Agrandir Bold" panose="020B0604020202020204" charset="0"/>
      <p:regular r:id="rId34"/>
    </p:embeddedFont>
    <p:embeddedFont>
      <p:font typeface="Poppins" panose="00000500000000000000" pitchFamily="2" charset="0"/>
      <p:regular r:id="rId35"/>
      <p:bold r:id="rId36"/>
    </p:embeddedFont>
    <p:embeddedFont>
      <p:font typeface="Poppins Bold" panose="00000800000000000000" charset="0"/>
      <p:regular r:id="rId37"/>
    </p:embeddedFont>
    <p:embeddedFont>
      <p:font typeface="Poppins Italic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3C6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292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Number of API calls around the day 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A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65000"/>
                    <a:shade val="51000"/>
                    <a:satMod val="130000"/>
                  </a:schemeClr>
                </a:gs>
                <a:gs pos="80000">
                  <a:schemeClr val="accent6">
                    <a:tint val="65000"/>
                    <a:shade val="93000"/>
                    <a:satMod val="130000"/>
                  </a:schemeClr>
                </a:gs>
                <a:gs pos="100000">
                  <a:schemeClr val="accent6">
                    <a:tint val="65000"/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Sheet1!$A$3:$A$15</c:f>
              <c:numCache>
                <c:formatCode>h:mm</c:formatCode>
                <c:ptCount val="13"/>
                <c:pt idx="0">
                  <c:v>0.35416666666666669</c:v>
                </c:pt>
                <c:pt idx="1">
                  <c:v>0.375</c:v>
                </c:pt>
                <c:pt idx="2">
                  <c:v>0.39583333333333298</c:v>
                </c:pt>
                <c:pt idx="3">
                  <c:v>0.41666666666666702</c:v>
                </c:pt>
                <c:pt idx="4">
                  <c:v>0.4375</c:v>
                </c:pt>
                <c:pt idx="5">
                  <c:v>0.45833333333333298</c:v>
                </c:pt>
                <c:pt idx="6">
                  <c:v>0.47916666666666702</c:v>
                </c:pt>
                <c:pt idx="7">
                  <c:v>0.5</c:v>
                </c:pt>
                <c:pt idx="8">
                  <c:v>0.52083333333333304</c:v>
                </c:pt>
                <c:pt idx="9">
                  <c:v>0.54166666666666696</c:v>
                </c:pt>
                <c:pt idx="10">
                  <c:v>0.5625</c:v>
                </c:pt>
                <c:pt idx="11">
                  <c:v>0.58333333333333304</c:v>
                </c:pt>
              </c:numCache>
            </c:numRef>
          </c:cat>
          <c:val>
            <c:numRef>
              <c:f>Sheet1!$B$3:$B$15</c:f>
              <c:numCache>
                <c:formatCode>General</c:formatCode>
                <c:ptCount val="13"/>
                <c:pt idx="0">
                  <c:v>1200</c:v>
                </c:pt>
                <c:pt idx="1">
                  <c:v>900</c:v>
                </c:pt>
                <c:pt idx="2">
                  <c:v>100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1500</c:v>
                </c:pt>
                <c:pt idx="11">
                  <c:v>1100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68-4AB7-90FD-CA8A22A71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375950383"/>
        <c:axId val="1140364607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Sheet1!$A$3:$A$15</c:f>
              <c:numCache>
                <c:formatCode>h:mm</c:formatCode>
                <c:ptCount val="13"/>
                <c:pt idx="0">
                  <c:v>0.35416666666666669</c:v>
                </c:pt>
                <c:pt idx="1">
                  <c:v>0.375</c:v>
                </c:pt>
                <c:pt idx="2">
                  <c:v>0.39583333333333298</c:v>
                </c:pt>
                <c:pt idx="3">
                  <c:v>0.41666666666666702</c:v>
                </c:pt>
                <c:pt idx="4">
                  <c:v>0.4375</c:v>
                </c:pt>
                <c:pt idx="5">
                  <c:v>0.45833333333333298</c:v>
                </c:pt>
                <c:pt idx="6">
                  <c:v>0.47916666666666702</c:v>
                </c:pt>
                <c:pt idx="7">
                  <c:v>0.5</c:v>
                </c:pt>
                <c:pt idx="8">
                  <c:v>0.52083333333333304</c:v>
                </c:pt>
                <c:pt idx="9">
                  <c:v>0.54166666666666696</c:v>
                </c:pt>
                <c:pt idx="10">
                  <c:v>0.5625</c:v>
                </c:pt>
                <c:pt idx="11">
                  <c:v>0.58333333333333304</c:v>
                </c:pt>
              </c:numCache>
            </c:numRef>
          </c:cat>
          <c:val>
            <c:numRef>
              <c:f>Sheet1!$C$3:$C$15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68-4AB7-90FD-CA8A22A71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141030751"/>
        <c:axId val="1393898879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4925" cap="rnd">
              <a:solidFill>
                <a:schemeClr val="accent6">
                  <a:shade val="65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Sheet1!$A$3:$A$15</c:f>
              <c:numCache>
                <c:formatCode>h:mm</c:formatCode>
                <c:ptCount val="13"/>
                <c:pt idx="0">
                  <c:v>0.35416666666666669</c:v>
                </c:pt>
                <c:pt idx="1">
                  <c:v>0.375</c:v>
                </c:pt>
                <c:pt idx="2">
                  <c:v>0.39583333333333298</c:v>
                </c:pt>
                <c:pt idx="3">
                  <c:v>0.41666666666666702</c:v>
                </c:pt>
                <c:pt idx="4">
                  <c:v>0.4375</c:v>
                </c:pt>
                <c:pt idx="5">
                  <c:v>0.45833333333333298</c:v>
                </c:pt>
                <c:pt idx="6">
                  <c:v>0.47916666666666702</c:v>
                </c:pt>
                <c:pt idx="7">
                  <c:v>0.5</c:v>
                </c:pt>
                <c:pt idx="8">
                  <c:v>0.52083333333333304</c:v>
                </c:pt>
                <c:pt idx="9">
                  <c:v>0.54166666666666696</c:v>
                </c:pt>
                <c:pt idx="10">
                  <c:v>0.5625</c:v>
                </c:pt>
                <c:pt idx="11">
                  <c:v>0.58333333333333304</c:v>
                </c:pt>
              </c:numCache>
            </c:numRef>
          </c:cat>
          <c:val>
            <c:numRef>
              <c:f>Sheet1!$D$3:$D$15</c:f>
              <c:numCache>
                <c:formatCode>General</c:formatCode>
                <c:ptCount val="13"/>
                <c:pt idx="0">
                  <c:v>1200</c:v>
                </c:pt>
                <c:pt idx="1">
                  <c:v>900</c:v>
                </c:pt>
                <c:pt idx="2">
                  <c:v>100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1500</c:v>
                </c:pt>
                <c:pt idx="11">
                  <c:v>1100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68-4AB7-90FD-CA8A22A71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5950383"/>
        <c:axId val="1140364607"/>
      </c:lineChart>
      <c:catAx>
        <c:axId val="137595038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140364607"/>
        <c:crosses val="autoZero"/>
        <c:auto val="1"/>
        <c:lblAlgn val="ctr"/>
        <c:lblOffset val="100"/>
        <c:noMultiLvlLbl val="0"/>
      </c:catAx>
      <c:valAx>
        <c:axId val="114036460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375950383"/>
        <c:crosses val="autoZero"/>
        <c:crossBetween val="between"/>
      </c:valAx>
      <c:valAx>
        <c:axId val="1393898879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141030751"/>
        <c:crosses val="max"/>
        <c:crossBetween val="between"/>
      </c:valAx>
      <c:catAx>
        <c:axId val="1141030751"/>
        <c:scaling>
          <c:orientation val="minMax"/>
        </c:scaling>
        <c:delete val="1"/>
        <c:axPos val="b"/>
        <c:numFmt formatCode="h:mm" sourceLinked="1"/>
        <c:majorTickMark val="none"/>
        <c:minorTickMark val="none"/>
        <c:tickLblPos val="nextTo"/>
        <c:crossAx val="139389887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10.png"/><Relationship Id="rId15" Type="http://schemas.openxmlformats.org/officeDocument/2006/relationships/image" Target="../media/image31.sv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microsoft.com/office/2007/relationships/hdphoto" Target="../media/hdphoto2.wdp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0.jpeg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console.aws.amazon.com/apigateway/" TargetMode="Externa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signin.aws.amazon.com/signup?request_type=register&amp;refid=b2e0b71d-6f5d-4607-94dc-18f7ddd5339a" TargetMode="Externa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3.jpe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2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2.wdp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CBF43-CDA5-E048-7DD2-F5788958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41079E-043E-8405-0262-D72A3E46A49E}"/>
              </a:ext>
            </a:extLst>
          </p:cNvPr>
          <p:cNvSpPr/>
          <p:nvPr/>
        </p:nvSpPr>
        <p:spPr>
          <a:xfrm rot="4124422">
            <a:off x="4694416" y="-3912935"/>
            <a:ext cx="16551230" cy="16530541"/>
          </a:xfrm>
          <a:custGeom>
            <a:avLst/>
            <a:gdLst/>
            <a:ahLst/>
            <a:cxnLst/>
            <a:rect l="l" t="t" r="r" b="b"/>
            <a:pathLst>
              <a:path w="16551230" h="16530541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E40785-3359-6E82-2421-477A36FE2580}"/>
              </a:ext>
            </a:extLst>
          </p:cNvPr>
          <p:cNvSpPr/>
          <p:nvPr/>
        </p:nvSpPr>
        <p:spPr>
          <a:xfrm rot="-9088373">
            <a:off x="10138927" y="-335185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F0A8739-FCAD-15E0-E834-1A4DC2D0D6DE}"/>
              </a:ext>
            </a:extLst>
          </p:cNvPr>
          <p:cNvSpPr/>
          <p:nvPr/>
        </p:nvSpPr>
        <p:spPr>
          <a:xfrm rot="1794495">
            <a:off x="-3947974" y="-286803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1785BE5-C5FC-4E96-4123-123F4C92C97E}"/>
              </a:ext>
            </a:extLst>
          </p:cNvPr>
          <p:cNvGrpSpPr/>
          <p:nvPr/>
        </p:nvGrpSpPr>
        <p:grpSpPr>
          <a:xfrm>
            <a:off x="7600950" y="7204512"/>
            <a:ext cx="3086100" cy="720832"/>
            <a:chOff x="0" y="0"/>
            <a:chExt cx="812800" cy="18984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5BC2D8A-6284-61CC-07B7-3C4FCD5CDAFC}"/>
                </a:ext>
              </a:extLst>
            </p:cNvPr>
            <p:cNvSpPr/>
            <p:nvPr/>
          </p:nvSpPr>
          <p:spPr>
            <a:xfrm>
              <a:off x="0" y="0"/>
              <a:ext cx="812800" cy="189849"/>
            </a:xfrm>
            <a:custGeom>
              <a:avLst/>
              <a:gdLst/>
              <a:ahLst/>
              <a:cxnLst/>
              <a:rect l="l" t="t" r="r" b="b"/>
              <a:pathLst>
                <a:path w="812800" h="189849">
                  <a:moveTo>
                    <a:pt x="94924" y="0"/>
                  </a:moveTo>
                  <a:lnTo>
                    <a:pt x="717876" y="0"/>
                  </a:lnTo>
                  <a:cubicBezTo>
                    <a:pt x="743051" y="0"/>
                    <a:pt x="767195" y="10001"/>
                    <a:pt x="784997" y="27803"/>
                  </a:cubicBezTo>
                  <a:cubicBezTo>
                    <a:pt x="802799" y="45605"/>
                    <a:pt x="812800" y="69749"/>
                    <a:pt x="812800" y="94924"/>
                  </a:cubicBezTo>
                  <a:lnTo>
                    <a:pt x="812800" y="94924"/>
                  </a:lnTo>
                  <a:cubicBezTo>
                    <a:pt x="812800" y="120100"/>
                    <a:pt x="802799" y="144244"/>
                    <a:pt x="784997" y="162046"/>
                  </a:cubicBezTo>
                  <a:cubicBezTo>
                    <a:pt x="767195" y="179848"/>
                    <a:pt x="743051" y="189849"/>
                    <a:pt x="717876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F26DBF5-8876-724E-57C0-210F7A423714}"/>
                </a:ext>
              </a:extLst>
            </p:cNvPr>
            <p:cNvSpPr txBox="1"/>
            <p:nvPr/>
          </p:nvSpPr>
          <p:spPr>
            <a:xfrm>
              <a:off x="0" y="-38100"/>
              <a:ext cx="812800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E6CBB139-9D5B-31D0-1B4F-89E2B54904DF}"/>
              </a:ext>
            </a:extLst>
          </p:cNvPr>
          <p:cNvSpPr/>
          <p:nvPr/>
        </p:nvSpPr>
        <p:spPr>
          <a:xfrm>
            <a:off x="10212494" y="7488855"/>
            <a:ext cx="246604" cy="192659"/>
          </a:xfrm>
          <a:custGeom>
            <a:avLst/>
            <a:gdLst/>
            <a:ahLst/>
            <a:cxnLst/>
            <a:rect l="l" t="t" r="r" b="b"/>
            <a:pathLst>
              <a:path w="246604" h="192659">
                <a:moveTo>
                  <a:pt x="0" y="0"/>
                </a:moveTo>
                <a:lnTo>
                  <a:pt x="246604" y="0"/>
                </a:lnTo>
                <a:lnTo>
                  <a:pt x="246604" y="192659"/>
                </a:lnTo>
                <a:lnTo>
                  <a:pt x="0" y="19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CA2D4A8-E0B8-FB00-0E7E-589BBF8824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36457" y="2074227"/>
            <a:ext cx="278501" cy="27850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64E0E53-2E9F-EB21-9A9F-3ED99F2404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14983" y="2074227"/>
            <a:ext cx="278501" cy="27850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695B98A-7ABF-3F70-AE34-8CA5DE482D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356621" y="2074227"/>
            <a:ext cx="278501" cy="278501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73FA10D1-8D0E-1964-7994-F3857CA4C26A}"/>
              </a:ext>
            </a:extLst>
          </p:cNvPr>
          <p:cNvSpPr txBox="1"/>
          <p:nvPr/>
        </p:nvSpPr>
        <p:spPr>
          <a:xfrm>
            <a:off x="1357122" y="3430045"/>
            <a:ext cx="15573757" cy="1555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32"/>
              </a:lnSpc>
            </a:pPr>
            <a:r>
              <a:rPr lang="en-US" sz="11932" spc="-477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Build AI Powered Apps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5DAD524-8BE9-15A2-B5BE-BDA38D8D37D3}"/>
              </a:ext>
            </a:extLst>
          </p:cNvPr>
          <p:cNvSpPr txBox="1"/>
          <p:nvPr/>
        </p:nvSpPr>
        <p:spPr>
          <a:xfrm>
            <a:off x="2648220" y="5330586"/>
            <a:ext cx="12991559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 spc="-120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Using AWS Bedrock and Serverless </a:t>
            </a:r>
            <a:r>
              <a:rPr lang="en-US" sz="3017" spc="-12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Echo System</a:t>
            </a:r>
            <a:endParaRPr lang="en-US" sz="3017" spc="-120" dirty="0">
              <a:solidFill>
                <a:srgbClr val="F6F6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02645F0-CB08-1CBF-7386-B4B225CA1EB8}"/>
              </a:ext>
            </a:extLst>
          </p:cNvPr>
          <p:cNvSpPr txBox="1"/>
          <p:nvPr/>
        </p:nvSpPr>
        <p:spPr>
          <a:xfrm>
            <a:off x="13182600" y="9445964"/>
            <a:ext cx="4457700" cy="3457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3200" i="1" spc="290" dirty="0">
                <a:solidFill>
                  <a:srgbClr val="F6F6F6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Crafting the Cloud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965E2C3-EBD2-86FC-A627-46C4A40D7F7E}"/>
              </a:ext>
            </a:extLst>
          </p:cNvPr>
          <p:cNvSpPr txBox="1"/>
          <p:nvPr/>
        </p:nvSpPr>
        <p:spPr>
          <a:xfrm>
            <a:off x="7970765" y="7385477"/>
            <a:ext cx="2008576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pic>
        <p:nvPicPr>
          <p:cNvPr id="1028" name="Picture 4" descr="Youtube - Free social media icons">
            <a:extLst>
              <a:ext uri="{FF2B5EF4-FFF2-40B4-BE49-F238E27FC236}">
                <a16:creationId xmlns:a16="http://schemas.microsoft.com/office/drawing/2014/main" id="{B4282064-B19F-F50D-C599-07ACD7692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636" y="900624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FE79F-0A9F-1E98-5306-E87A2E3A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F7A183C-B2D3-B76E-6AD2-0FCFC6DE7DE2}"/>
              </a:ext>
            </a:extLst>
          </p:cNvPr>
          <p:cNvSpPr/>
          <p:nvPr/>
        </p:nvSpPr>
        <p:spPr>
          <a:xfrm>
            <a:off x="7545457" y="-8248"/>
            <a:ext cx="13825117" cy="9975474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43611CD4-419A-9C1C-7142-1FD4DC5942E1}"/>
              </a:ext>
            </a:extLst>
          </p:cNvPr>
          <p:cNvSpPr/>
          <p:nvPr/>
        </p:nvSpPr>
        <p:spPr>
          <a:xfrm rot="5061751">
            <a:off x="9815917" y="-3389261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97A5BC4-9636-3A7E-B0AC-5DD10DCDB352}"/>
              </a:ext>
            </a:extLst>
          </p:cNvPr>
          <p:cNvSpPr/>
          <p:nvPr/>
        </p:nvSpPr>
        <p:spPr>
          <a:xfrm rot="-7047732">
            <a:off x="9506919" y="-415425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B6E203F-ED3C-B9C9-7C98-FBEA298B08F9}"/>
              </a:ext>
            </a:extLst>
          </p:cNvPr>
          <p:cNvSpPr/>
          <p:nvPr/>
        </p:nvSpPr>
        <p:spPr>
          <a:xfrm rot="-7047732">
            <a:off x="-574452" y="5118119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3A906E3-C01E-D416-B9E1-06EB5B297F96}"/>
              </a:ext>
            </a:extLst>
          </p:cNvPr>
          <p:cNvSpPr txBox="1"/>
          <p:nvPr/>
        </p:nvSpPr>
        <p:spPr>
          <a:xfrm>
            <a:off x="1232123" y="2812542"/>
            <a:ext cx="10322165" cy="45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Career Development App.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AA37DE1-5C9A-C272-BA57-6CED61EC9DF6}"/>
              </a:ext>
            </a:extLst>
          </p:cNvPr>
          <p:cNvSpPr txBox="1"/>
          <p:nvPr/>
        </p:nvSpPr>
        <p:spPr>
          <a:xfrm>
            <a:off x="6029525" y="4829747"/>
            <a:ext cx="1590475" cy="466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000" spc="-115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Current Role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DF40B120-90B4-5577-3F03-B51ADCEF08FA}"/>
              </a:ext>
            </a:extLst>
          </p:cNvPr>
          <p:cNvSpPr txBox="1"/>
          <p:nvPr/>
        </p:nvSpPr>
        <p:spPr>
          <a:xfrm>
            <a:off x="1028700" y="1525923"/>
            <a:ext cx="165735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The Use Case</a:t>
            </a: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6935CDEF-687B-3B4F-5EB4-6F9AF4391DF4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8" name="Picture 37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DD923706-1167-DA69-AC88-F9F66FAF23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004F7751-DED4-88AB-F0D9-9BA6784AD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170" y="4305300"/>
            <a:ext cx="2238906" cy="2238906"/>
          </a:xfrm>
          <a:prstGeom prst="rect">
            <a:avLst/>
          </a:prstGeom>
        </p:spPr>
      </p:pic>
      <p:pic>
        <p:nvPicPr>
          <p:cNvPr id="33" name="Graphic 32" descr="Monitor with solid fill">
            <a:extLst>
              <a:ext uri="{FF2B5EF4-FFF2-40B4-BE49-F238E27FC236}">
                <a16:creationId xmlns:a16="http://schemas.microsoft.com/office/drawing/2014/main" id="{745C16A4-B501-8071-358E-9BDA38827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6603" y="4282731"/>
            <a:ext cx="2627246" cy="2627246"/>
          </a:xfrm>
          <a:prstGeom prst="rect">
            <a:avLst/>
          </a:prstGeom>
        </p:spPr>
      </p:pic>
      <p:sp>
        <p:nvSpPr>
          <p:cNvPr id="39" name="TextBox 26">
            <a:extLst>
              <a:ext uri="{FF2B5EF4-FFF2-40B4-BE49-F238E27FC236}">
                <a16:creationId xmlns:a16="http://schemas.microsoft.com/office/drawing/2014/main" id="{B8D6AB83-7F1C-6C55-8F0E-B8E83A5DA029}"/>
              </a:ext>
            </a:extLst>
          </p:cNvPr>
          <p:cNvSpPr txBox="1"/>
          <p:nvPr/>
        </p:nvSpPr>
        <p:spPr>
          <a:xfrm>
            <a:off x="6029525" y="5388618"/>
            <a:ext cx="2238906" cy="516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000" spc="-115" dirty="0">
                <a:solidFill>
                  <a:srgbClr val="F3DD52"/>
                </a:solidFill>
                <a:latin typeface="Poppins"/>
                <a:cs typeface="Poppins"/>
                <a:sym typeface="Poppins"/>
              </a:rPr>
              <a:t>Target</a:t>
            </a:r>
            <a:r>
              <a:rPr lang="en-US" sz="2899" spc="-115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pc="-115" dirty="0">
                <a:solidFill>
                  <a:srgbClr val="F3DD52"/>
                </a:solidFill>
                <a:latin typeface="Poppins"/>
                <a:cs typeface="Poppins"/>
                <a:sym typeface="Poppins"/>
              </a:rPr>
              <a:t>Role</a:t>
            </a:r>
          </a:p>
        </p:txBody>
      </p:sp>
      <p:pic>
        <p:nvPicPr>
          <p:cNvPr id="41" name="Graphic 40" descr="Web design with solid fill">
            <a:extLst>
              <a:ext uri="{FF2B5EF4-FFF2-40B4-BE49-F238E27FC236}">
                <a16:creationId xmlns:a16="http://schemas.microsoft.com/office/drawing/2014/main" id="{397144D5-4DB7-8939-02B4-AA4E96F76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3965" y="4553840"/>
            <a:ext cx="1812475" cy="1812475"/>
          </a:xfrm>
          <a:prstGeom prst="rect">
            <a:avLst/>
          </a:prstGeom>
        </p:spPr>
      </p:pic>
      <p:pic>
        <p:nvPicPr>
          <p:cNvPr id="1030" name="Picture 6" descr="Ai Icon Black Images | Free Photos, PNG Stickers, Wallpapers &amp; Backgrounds  - rawpixel">
            <a:extLst>
              <a:ext uri="{FF2B5EF4-FFF2-40B4-BE49-F238E27FC236}">
                <a16:creationId xmlns:a16="http://schemas.microsoft.com/office/drawing/2014/main" id="{2047412F-8D39-CAEE-CA7B-6923FAF2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9250" y1="34750" x2="39250" y2="34750"/>
                        <a14:foregroundMark x1="50125" y1="36375" x2="41500" y2="36375"/>
                        <a14:foregroundMark x1="46000" y1="50250" x2="45250" y2="48250"/>
                        <a14:foregroundMark x1="51500" y1="24125" x2="48625" y2="2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656" y="3702072"/>
            <a:ext cx="3516010" cy="35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Database with solid fill">
            <a:extLst>
              <a:ext uri="{FF2B5EF4-FFF2-40B4-BE49-F238E27FC236}">
                <a16:creationId xmlns:a16="http://schemas.microsoft.com/office/drawing/2014/main" id="{7616257B-AA5A-99DD-D396-F45A08FE65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69703" y="7867656"/>
            <a:ext cx="1812474" cy="181247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C4AF37-0E46-7E83-3DBE-E36AF7363EEA}"/>
              </a:ext>
            </a:extLst>
          </p:cNvPr>
          <p:cNvCxnSpPr>
            <a:cxnSpLocks/>
          </p:cNvCxnSpPr>
          <p:nvPr/>
        </p:nvCxnSpPr>
        <p:spPr>
          <a:xfrm>
            <a:off x="2475371" y="5219700"/>
            <a:ext cx="308722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2FA87DC-8968-3A87-25D8-F2B81E9C6FDA}"/>
              </a:ext>
            </a:extLst>
          </p:cNvPr>
          <p:cNvCxnSpPr>
            <a:cxnSpLocks/>
          </p:cNvCxnSpPr>
          <p:nvPr/>
        </p:nvCxnSpPr>
        <p:spPr>
          <a:xfrm>
            <a:off x="8091596" y="5143500"/>
            <a:ext cx="139236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D36A25-2D4D-23DC-7412-12DF7D7B0874}"/>
              </a:ext>
            </a:extLst>
          </p:cNvPr>
          <p:cNvCxnSpPr>
            <a:cxnSpLocks/>
          </p:cNvCxnSpPr>
          <p:nvPr/>
        </p:nvCxnSpPr>
        <p:spPr>
          <a:xfrm>
            <a:off x="11353800" y="5143500"/>
            <a:ext cx="213360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1339441-DBF5-B882-A493-338EB276E951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5596354"/>
            <a:ext cx="1997526" cy="43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81EEBD-8360-BC32-C26E-38FFED379D6F}"/>
              </a:ext>
            </a:extLst>
          </p:cNvPr>
          <p:cNvCxnSpPr>
            <a:cxnSpLocks/>
          </p:cNvCxnSpPr>
          <p:nvPr/>
        </p:nvCxnSpPr>
        <p:spPr>
          <a:xfrm flipH="1">
            <a:off x="8100523" y="5677320"/>
            <a:ext cx="127207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57EC010-64A7-70CC-0116-60F454F84B63}"/>
              </a:ext>
            </a:extLst>
          </p:cNvPr>
          <p:cNvCxnSpPr>
            <a:cxnSpLocks/>
          </p:cNvCxnSpPr>
          <p:nvPr/>
        </p:nvCxnSpPr>
        <p:spPr>
          <a:xfrm flipH="1">
            <a:off x="2475371" y="5895447"/>
            <a:ext cx="30218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9C0CA2B-D356-B614-A252-28B285DEB154}"/>
              </a:ext>
            </a:extLst>
          </p:cNvPr>
          <p:cNvCxnSpPr>
            <a:cxnSpLocks/>
          </p:cNvCxnSpPr>
          <p:nvPr/>
        </p:nvCxnSpPr>
        <p:spPr>
          <a:xfrm>
            <a:off x="10355037" y="6666579"/>
            <a:ext cx="0" cy="11084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8" name="Picture 14" descr="Knowledge base Generic color fill icon | Freepik">
            <a:extLst>
              <a:ext uri="{FF2B5EF4-FFF2-40B4-BE49-F238E27FC236}">
                <a16:creationId xmlns:a16="http://schemas.microsoft.com/office/drawing/2014/main" id="{FEB0451B-C402-8478-E44B-1334F94F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937" y="7775066"/>
            <a:ext cx="1715063" cy="171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B38054BF-8EC8-0319-B320-C7ACADCC18B7}"/>
              </a:ext>
            </a:extLst>
          </p:cNvPr>
          <p:cNvCxnSpPr>
            <a:cxnSpLocks/>
          </p:cNvCxnSpPr>
          <p:nvPr/>
        </p:nvCxnSpPr>
        <p:spPr>
          <a:xfrm>
            <a:off x="14963661" y="7101136"/>
            <a:ext cx="0" cy="937964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4" name="TextBox 24">
            <a:extLst>
              <a:ext uri="{FF2B5EF4-FFF2-40B4-BE49-F238E27FC236}">
                <a16:creationId xmlns:a16="http://schemas.microsoft.com/office/drawing/2014/main" id="{FF5CA32B-97B8-E478-7206-9BD35F96EFB6}"/>
              </a:ext>
            </a:extLst>
          </p:cNvPr>
          <p:cNvSpPr txBox="1"/>
          <p:nvPr/>
        </p:nvSpPr>
        <p:spPr>
          <a:xfrm>
            <a:off x="1141441" y="6825533"/>
            <a:ext cx="2283705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User</a:t>
            </a:r>
          </a:p>
        </p:txBody>
      </p:sp>
      <p:sp>
        <p:nvSpPr>
          <p:cNvPr id="1035" name="TextBox 24">
            <a:extLst>
              <a:ext uri="{FF2B5EF4-FFF2-40B4-BE49-F238E27FC236}">
                <a16:creationId xmlns:a16="http://schemas.microsoft.com/office/drawing/2014/main" id="{66375FB3-8706-8F2C-1CCE-E296937B2D77}"/>
              </a:ext>
            </a:extLst>
          </p:cNvPr>
          <p:cNvSpPr txBox="1"/>
          <p:nvPr/>
        </p:nvSpPr>
        <p:spPr>
          <a:xfrm>
            <a:off x="5816818" y="6886420"/>
            <a:ext cx="2283705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Web App.</a:t>
            </a:r>
          </a:p>
        </p:txBody>
      </p:sp>
      <p:sp>
        <p:nvSpPr>
          <p:cNvPr id="1036" name="TextBox 24">
            <a:extLst>
              <a:ext uri="{FF2B5EF4-FFF2-40B4-BE49-F238E27FC236}">
                <a16:creationId xmlns:a16="http://schemas.microsoft.com/office/drawing/2014/main" id="{AD13B413-51EA-7935-64CE-B21A9D22D257}"/>
              </a:ext>
            </a:extLst>
          </p:cNvPr>
          <p:cNvSpPr txBox="1"/>
          <p:nvPr/>
        </p:nvSpPr>
        <p:spPr>
          <a:xfrm>
            <a:off x="9298695" y="6210300"/>
            <a:ext cx="2283705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Back-End</a:t>
            </a:r>
          </a:p>
        </p:txBody>
      </p:sp>
      <p:sp>
        <p:nvSpPr>
          <p:cNvPr id="1037" name="TextBox 24">
            <a:extLst>
              <a:ext uri="{FF2B5EF4-FFF2-40B4-BE49-F238E27FC236}">
                <a16:creationId xmlns:a16="http://schemas.microsoft.com/office/drawing/2014/main" id="{E2384EC8-CC16-7959-1F2F-E15DAF1F3A41}"/>
              </a:ext>
            </a:extLst>
          </p:cNvPr>
          <p:cNvSpPr txBox="1"/>
          <p:nvPr/>
        </p:nvSpPr>
        <p:spPr>
          <a:xfrm>
            <a:off x="13944600" y="7049421"/>
            <a:ext cx="2283705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AI Model</a:t>
            </a:r>
          </a:p>
        </p:txBody>
      </p:sp>
      <p:sp>
        <p:nvSpPr>
          <p:cNvPr id="1039" name="TextBox 24">
            <a:extLst>
              <a:ext uri="{FF2B5EF4-FFF2-40B4-BE49-F238E27FC236}">
                <a16:creationId xmlns:a16="http://schemas.microsoft.com/office/drawing/2014/main" id="{FC5C2C4A-2C3C-5186-BFD1-AF06130337C0}"/>
              </a:ext>
            </a:extLst>
          </p:cNvPr>
          <p:cNvSpPr txBox="1"/>
          <p:nvPr/>
        </p:nvSpPr>
        <p:spPr>
          <a:xfrm>
            <a:off x="12039600" y="9683927"/>
            <a:ext cx="6096000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Internal Courses Database</a:t>
            </a:r>
          </a:p>
        </p:txBody>
      </p:sp>
      <p:sp>
        <p:nvSpPr>
          <p:cNvPr id="1040" name="TextBox 24">
            <a:extLst>
              <a:ext uri="{FF2B5EF4-FFF2-40B4-BE49-F238E27FC236}">
                <a16:creationId xmlns:a16="http://schemas.microsoft.com/office/drawing/2014/main" id="{CA60948D-7F7A-7063-89B8-E7B748924FFF}"/>
              </a:ext>
            </a:extLst>
          </p:cNvPr>
          <p:cNvSpPr txBox="1"/>
          <p:nvPr/>
        </p:nvSpPr>
        <p:spPr>
          <a:xfrm>
            <a:off x="9372600" y="9666271"/>
            <a:ext cx="2819400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EEEE8-2354-BCBB-2280-88813A3EA7D1}"/>
              </a:ext>
            </a:extLst>
          </p:cNvPr>
          <p:cNvSpPr/>
          <p:nvPr/>
        </p:nvSpPr>
        <p:spPr>
          <a:xfrm>
            <a:off x="5962440" y="4907763"/>
            <a:ext cx="1651617" cy="44824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49476-AA90-72F3-4154-26DAE4F8D172}"/>
              </a:ext>
            </a:extLst>
          </p:cNvPr>
          <p:cNvSpPr/>
          <p:nvPr/>
        </p:nvSpPr>
        <p:spPr>
          <a:xfrm>
            <a:off x="5962440" y="5448300"/>
            <a:ext cx="1651617" cy="44824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C8FEF35B-B4F1-7B2F-4C42-A5D8123B064B}"/>
              </a:ext>
            </a:extLst>
          </p:cNvPr>
          <p:cNvSpPr txBox="1"/>
          <p:nvPr/>
        </p:nvSpPr>
        <p:spPr>
          <a:xfrm>
            <a:off x="8686800" y="7211438"/>
            <a:ext cx="2819400" cy="827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User Request &amp; </a:t>
            </a:r>
          </a:p>
          <a:p>
            <a:pPr>
              <a:lnSpc>
                <a:spcPts val="3359"/>
              </a:lnSpc>
            </a:pPr>
            <a:r>
              <a:rPr lang="en-US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Recommended Courses</a:t>
            </a:r>
          </a:p>
        </p:txBody>
      </p:sp>
    </p:spTree>
    <p:extLst>
      <p:ext uri="{BB962C8B-B14F-4D97-AF65-F5344CB8AC3E}">
        <p14:creationId xmlns:p14="http://schemas.microsoft.com/office/powerpoint/2010/main" val="26486137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10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6">
            <a:extLst>
              <a:ext uri="{FF2B5EF4-FFF2-40B4-BE49-F238E27FC236}">
                <a16:creationId xmlns:a16="http://schemas.microsoft.com/office/drawing/2014/main" id="{376DCCF2-E556-B300-8B0A-4E749691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1128" y="5638469"/>
            <a:ext cx="2550672" cy="2550672"/>
          </a:xfrm>
          <a:prstGeom prst="rect">
            <a:avLst/>
          </a:prstGeom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69D8E3BE-1F1F-6D57-11A3-4AB4D5DC5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24400" y="5564628"/>
            <a:ext cx="2550672" cy="2550672"/>
          </a:xfrm>
          <a:prstGeom prst="rect">
            <a:avLst/>
          </a:prstGeom>
        </p:spPr>
      </p:pic>
      <p:pic>
        <p:nvPicPr>
          <p:cNvPr id="53" name="Picture 6">
            <a:extLst>
              <a:ext uri="{FF2B5EF4-FFF2-40B4-BE49-F238E27FC236}">
                <a16:creationId xmlns:a16="http://schemas.microsoft.com/office/drawing/2014/main" id="{15CA64F2-4BC7-E96F-F219-9A674DAB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7400" y="5508515"/>
            <a:ext cx="2550672" cy="2550672"/>
          </a:xfrm>
          <a:prstGeom prst="rect">
            <a:avLst/>
          </a:prstGeom>
        </p:spPr>
      </p:pic>
      <p:pic>
        <p:nvPicPr>
          <p:cNvPr id="52" name="Picture 6">
            <a:extLst>
              <a:ext uri="{FF2B5EF4-FFF2-40B4-BE49-F238E27FC236}">
                <a16:creationId xmlns:a16="http://schemas.microsoft.com/office/drawing/2014/main" id="{0397F11B-E4A4-250C-1F7B-354CB6C6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51528" y="5412228"/>
            <a:ext cx="2550672" cy="2550672"/>
          </a:xfrm>
          <a:prstGeom prst="rect">
            <a:avLst/>
          </a:prstGeom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03CB8D5E-D91B-8AA0-8A34-36FEE99C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49200" y="2619652"/>
            <a:ext cx="2550672" cy="2550672"/>
          </a:xfrm>
          <a:prstGeom prst="rect">
            <a:avLst/>
          </a:prstGeom>
        </p:spPr>
      </p:pic>
      <p:pic>
        <p:nvPicPr>
          <p:cNvPr id="50" name="Picture 6">
            <a:extLst>
              <a:ext uri="{FF2B5EF4-FFF2-40B4-BE49-F238E27FC236}">
                <a16:creationId xmlns:a16="http://schemas.microsoft.com/office/drawing/2014/main" id="{FD0AA3DD-65A9-5E67-DE42-12439E3D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79128" y="2745228"/>
            <a:ext cx="2550672" cy="255067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280827">
            <a:off x="-3106605" y="-2275516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/>
          <p:cNvSpPr/>
          <p:nvPr/>
        </p:nvSpPr>
        <p:spPr>
          <a:xfrm rot="1794495">
            <a:off x="-5351897" y="431029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/>
          <p:cNvSpPr/>
          <p:nvPr/>
        </p:nvSpPr>
        <p:spPr>
          <a:xfrm rot="-9088373">
            <a:off x="11310460" y="-7323236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4422039" y="935792"/>
            <a:ext cx="9443922" cy="12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AWS Services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32493" y="2125160"/>
            <a:ext cx="4105282" cy="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DynamoDB</a:t>
            </a:r>
            <a:endParaRPr lang="en-US" sz="2100" spc="-84" dirty="0">
              <a:solidFill>
                <a:srgbClr val="F3DD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D002E5EA-0DC6-1F7B-A854-FA46189D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95918" y="2669028"/>
            <a:ext cx="2550672" cy="2550672"/>
          </a:xfrm>
          <a:prstGeom prst="rect">
            <a:avLst/>
          </a:prstGeom>
        </p:spPr>
      </p:pic>
      <p:pic>
        <p:nvPicPr>
          <p:cNvPr id="39" name="Picture 38" descr="A white line on an orange background&#10;&#10;AI-generated content may be incorrect.">
            <a:extLst>
              <a:ext uri="{FF2B5EF4-FFF2-40B4-BE49-F238E27FC236}">
                <a16:creationId xmlns:a16="http://schemas.microsoft.com/office/drawing/2014/main" id="{6824CD3B-067F-8E22-3BD3-8A153AAD4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94" y="2756204"/>
            <a:ext cx="2376321" cy="23763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Picture 40" descr="A white outline of a magnifying glass and a graph&#10;&#10;AI-generated content may be incorrect.">
            <a:extLst>
              <a:ext uri="{FF2B5EF4-FFF2-40B4-BE49-F238E27FC236}">
                <a16:creationId xmlns:a16="http://schemas.microsoft.com/office/drawing/2014/main" id="{983237DB-4AA8-E2AB-9A95-C37C43347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7" y="5719982"/>
            <a:ext cx="2395318" cy="2395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42" descr="A white line on a pink background&#10;&#10;AI-generated content may be incorrect.">
            <a:extLst>
              <a:ext uri="{FF2B5EF4-FFF2-40B4-BE49-F238E27FC236}">
                <a16:creationId xmlns:a16="http://schemas.microsoft.com/office/drawing/2014/main" id="{C629295D-ADCC-FF5D-6B07-5A2E0A036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82" y="2824382"/>
            <a:ext cx="2395318" cy="2395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4" descr="A white line on a green background&#10;&#10;AI-generated content may be incorrect.">
            <a:extLst>
              <a:ext uri="{FF2B5EF4-FFF2-40B4-BE49-F238E27FC236}">
                <a16:creationId xmlns:a16="http://schemas.microsoft.com/office/drawing/2014/main" id="{EC6A7F77-D0E7-7DFF-6B5E-67EAF3CB6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53" y="5631612"/>
            <a:ext cx="2441296" cy="2441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Picture 46" descr="A white line drawing of a stack of coins with lightning bolt&#10;&#10;AI-generated content may be incorrect.">
            <a:extLst>
              <a:ext uri="{FF2B5EF4-FFF2-40B4-BE49-F238E27FC236}">
                <a16:creationId xmlns:a16="http://schemas.microsoft.com/office/drawing/2014/main" id="{1018B53A-168F-02A4-28C9-AD2345C94E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732" y="2697432"/>
            <a:ext cx="2446068" cy="24460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" name="Picture 48" descr="A white line on a pink background&#10;&#10;AI-generated content may be incorrect.">
            <a:extLst>
              <a:ext uri="{FF2B5EF4-FFF2-40B4-BE49-F238E27FC236}">
                <a16:creationId xmlns:a16="http://schemas.microsoft.com/office/drawing/2014/main" id="{3B9F10CE-320B-1BF1-A57D-494FC76C8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5442752"/>
            <a:ext cx="2459914" cy="2459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From Data to Decisions with Amazon Bedrock | by Kiran Chhablani | Medium">
            <a:extLst>
              <a:ext uri="{FF2B5EF4-FFF2-40B4-BE49-F238E27FC236}">
                <a16:creationId xmlns:a16="http://schemas.microsoft.com/office/drawing/2014/main" id="{EFBE716D-D2B3-9EF6-FE97-7A96CAE86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4750" y1="51351" x2="36000" y2="40811"/>
                        <a14:foregroundMark x1="36000" y1="40811" x2="50250" y2="39459"/>
                        <a14:foregroundMark x1="50250" y1="39459" x2="35750" y2="50270"/>
                        <a14:foregroundMark x1="35750" y1="50270" x2="40750" y2="37297"/>
                        <a14:foregroundMark x1="40750" y1="37297" x2="28000" y2="43784"/>
                        <a14:foregroundMark x1="28000" y1="43784" x2="47500" y2="21892"/>
                        <a14:foregroundMark x1="47500" y1="21892" x2="48750" y2="36486"/>
                        <a14:foregroundMark x1="48750" y1="36486" x2="38250" y2="27027"/>
                        <a14:foregroundMark x1="38250" y1="27027" x2="51500" y2="29730"/>
                        <a14:foregroundMark x1="51500" y1="29730" x2="38250" y2="23514"/>
                        <a14:foregroundMark x1="38250" y1="23514" x2="52750" y2="28108"/>
                        <a14:foregroundMark x1="52750" y1="28108" x2="47250" y2="47838"/>
                        <a14:foregroundMark x1="47250" y1="47838" x2="30000" y2="43514"/>
                        <a14:foregroundMark x1="30000" y1="43514" x2="54250" y2="59459"/>
                        <a14:foregroundMark x1="54250" y1="59459" x2="59000" y2="71892"/>
                        <a14:foregroundMark x1="59000" y1="71892" x2="40000" y2="64865"/>
                        <a14:foregroundMark x1="40000" y1="64865" x2="49750" y2="52973"/>
                        <a14:foregroundMark x1="49750" y1="52973" x2="37750" y2="58649"/>
                        <a14:foregroundMark x1="37750" y1="58649" x2="24500" y2="50811"/>
                        <a14:foregroundMark x1="24500" y1="50811" x2="40500" y2="49730"/>
                        <a14:foregroundMark x1="40500" y1="49730" x2="28250" y2="52973"/>
                        <a14:foregroundMark x1="28250" y1="52973" x2="28750" y2="69189"/>
                        <a14:foregroundMark x1="28750" y1="69189" x2="49250" y2="62162"/>
                        <a14:foregroundMark x1="49250" y1="62162" x2="35250" y2="77838"/>
                        <a14:foregroundMark x1="35250" y1="77838" x2="49250" y2="68919"/>
                        <a14:foregroundMark x1="49250" y1="68919" x2="37750" y2="75946"/>
                        <a14:foregroundMark x1="37750" y1="75946" x2="51000" y2="69459"/>
                        <a14:foregroundMark x1="51000" y1="69459" x2="64000" y2="71622"/>
                        <a14:foregroundMark x1="64000" y1="71622" x2="55000" y2="55946"/>
                        <a14:foregroundMark x1="55000" y1="55946" x2="58000" y2="41081"/>
                        <a14:foregroundMark x1="58000" y1="41081" x2="53500" y2="28378"/>
                        <a14:foregroundMark x1="53500" y1="28378" x2="68750" y2="32973"/>
                        <a14:foregroundMark x1="68750" y1="32973" x2="49750" y2="53514"/>
                        <a14:foregroundMark x1="49750" y1="53514" x2="67250" y2="47297"/>
                        <a14:foregroundMark x1="67250" y1="47297" x2="54750" y2="47838"/>
                        <a14:foregroundMark x1="54750" y1="47838" x2="65000" y2="58378"/>
                        <a14:foregroundMark x1="65000" y1="58378" x2="77500" y2="43243"/>
                        <a14:foregroundMark x1="77500" y1="43243" x2="75250" y2="59730"/>
                        <a14:foregroundMark x1="75250" y1="59730" x2="62750" y2="55946"/>
                        <a14:foregroundMark x1="62750" y1="55946" x2="55500" y2="44054"/>
                        <a14:foregroundMark x1="55500" y1="44054" x2="70500" y2="35135"/>
                        <a14:foregroundMark x1="70500" y1="35135" x2="60750" y2="51351"/>
                        <a14:foregroundMark x1="60750" y1="51351" x2="74750" y2="54054"/>
                        <a14:foregroundMark x1="74750" y1="54054" x2="67750" y2="66757"/>
                        <a14:foregroundMark x1="67750" y1="66757" x2="54750" y2="66486"/>
                        <a14:foregroundMark x1="54750" y1="66486" x2="55500" y2="54595"/>
                        <a14:foregroundMark x1="35250" y1="32703" x2="49500" y2="31351"/>
                        <a14:foregroundMark x1="49500" y1="31351" x2="42750" y2="20000"/>
                        <a14:foregroundMark x1="42750" y1="20000" x2="52000" y2="32973"/>
                        <a14:foregroundMark x1="52000" y1="32973" x2="51250" y2="50000"/>
                        <a14:foregroundMark x1="51250" y1="50000" x2="54250" y2="35135"/>
                        <a14:foregroundMark x1="54250" y1="35135" x2="64500" y2="27027"/>
                        <a14:foregroundMark x1="64500" y1="27027" x2="51500" y2="40811"/>
                        <a14:foregroundMark x1="51500" y1="40811" x2="50250" y2="56486"/>
                        <a14:foregroundMark x1="50250" y1="56486" x2="31000" y2="46216"/>
                        <a14:foregroundMark x1="31000" y1="46216" x2="22500" y2="56757"/>
                        <a14:foregroundMark x1="22500" y1="56757" x2="41000" y2="45405"/>
                        <a14:foregroundMark x1="41000" y1="45405" x2="36250" y2="65946"/>
                        <a14:foregroundMark x1="36250" y1="65946" x2="44750" y2="74595"/>
                        <a14:foregroundMark x1="36250" y1="23514" x2="37250" y2="30270"/>
                        <a14:foregroundMark x1="46250" y1="23514" x2="33750" y2="21081"/>
                        <a14:foregroundMark x1="33750" y1="21081" x2="43250" y2="22973"/>
                        <a14:foregroundMark x1="52250" y1="22432" x2="52250" y2="22432"/>
                        <a14:foregroundMark x1="34250" y1="27027" x2="29250" y2="28919"/>
                        <a14:foregroundMark x1="33250" y1="38919" x2="27250" y2="33514"/>
                        <a14:foregroundMark x1="25500" y1="39189" x2="26250" y2="49459"/>
                        <a14:foregroundMark x1="21750" y1="45135" x2="24000" y2="50270"/>
                        <a14:foregroundMark x1="36750" y1="73784" x2="33750" y2="76216"/>
                        <a14:foregroundMark x1="37000" y1="77568" x2="48250" y2="79459"/>
                        <a14:foregroundMark x1="48250" y1="76486" x2="54000" y2="80270"/>
                        <a14:foregroundMark x1="50750" y1="66486" x2="60000" y2="69459"/>
                        <a14:foregroundMark x1="64250" y1="75405" x2="60000" y2="75135"/>
                        <a14:foregroundMark x1="63000" y1="29189" x2="66750" y2="2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10781" r="12659" b="10544"/>
          <a:stretch>
            <a:fillRect/>
          </a:stretch>
        </p:blipFill>
        <p:spPr bwMode="auto">
          <a:xfrm>
            <a:off x="9732758" y="5524500"/>
            <a:ext cx="2454573" cy="24711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4">
            <a:extLst>
              <a:ext uri="{FF2B5EF4-FFF2-40B4-BE49-F238E27FC236}">
                <a16:creationId xmlns:a16="http://schemas.microsoft.com/office/drawing/2014/main" id="{3E040FC1-5293-A029-6A61-A5C0030C430E}"/>
              </a:ext>
            </a:extLst>
          </p:cNvPr>
          <p:cNvSpPr txBox="1"/>
          <p:nvPr/>
        </p:nvSpPr>
        <p:spPr>
          <a:xfrm>
            <a:off x="7315200" y="2175351"/>
            <a:ext cx="4105282" cy="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API Gateway</a:t>
            </a:r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89A9C720-66C7-B47F-22A8-8F852F711F34}"/>
              </a:ext>
            </a:extLst>
          </p:cNvPr>
          <p:cNvSpPr txBox="1"/>
          <p:nvPr/>
        </p:nvSpPr>
        <p:spPr>
          <a:xfrm>
            <a:off x="2752718" y="2152309"/>
            <a:ext cx="4105282" cy="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Lambda</a:t>
            </a:r>
            <a:endParaRPr lang="en-US" sz="2100" spc="-84" dirty="0">
              <a:solidFill>
                <a:srgbClr val="F3DD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3E065AD7-B283-C2FC-6D9A-66C8F599E716}"/>
              </a:ext>
            </a:extLst>
          </p:cNvPr>
          <p:cNvSpPr txBox="1"/>
          <p:nvPr/>
        </p:nvSpPr>
        <p:spPr>
          <a:xfrm>
            <a:off x="457200" y="8314513"/>
            <a:ext cx="4105282" cy="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OpenSearch</a:t>
            </a: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BC5D8EC9-7C8C-C293-6118-0F4B7C801861}"/>
              </a:ext>
            </a:extLst>
          </p:cNvPr>
          <p:cNvSpPr txBox="1"/>
          <p:nvPr/>
        </p:nvSpPr>
        <p:spPr>
          <a:xfrm>
            <a:off x="5724518" y="8346657"/>
            <a:ext cx="4105282" cy="39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S3</a:t>
            </a:r>
            <a:endParaRPr lang="en-US" sz="2100" spc="-84" dirty="0">
              <a:solidFill>
                <a:srgbClr val="F3DD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BFD2D28D-A92C-C490-AE7D-8C3E71670439}"/>
              </a:ext>
            </a:extLst>
          </p:cNvPr>
          <p:cNvSpPr txBox="1"/>
          <p:nvPr/>
        </p:nvSpPr>
        <p:spPr>
          <a:xfrm>
            <a:off x="10131691" y="8346657"/>
            <a:ext cx="2288909" cy="39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Bedrock</a:t>
            </a:r>
            <a:endParaRPr lang="en-US" sz="2100" spc="-84" dirty="0">
              <a:solidFill>
                <a:srgbClr val="F3DD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1AAC884C-34B8-E811-51AE-AC34EF9F2E5F}"/>
              </a:ext>
            </a:extLst>
          </p:cNvPr>
          <p:cNvSpPr txBox="1"/>
          <p:nvPr/>
        </p:nvSpPr>
        <p:spPr>
          <a:xfrm>
            <a:off x="14741517" y="8323226"/>
            <a:ext cx="3317883" cy="393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3200" spc="-84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CloudFormation</a:t>
            </a:r>
            <a:endParaRPr lang="en-US" sz="2100" spc="-84" dirty="0">
              <a:solidFill>
                <a:srgbClr val="F3DD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F89826A5-D7CE-05DC-2C37-8B31C803A3F5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ABAF14C1-180F-1F33-C339-54E40774EA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86DE6-DE89-F0EC-0BB9-B216F699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2D0D19-D332-DD4B-AECE-308B6AF5F0FC}"/>
              </a:ext>
            </a:extLst>
          </p:cNvPr>
          <p:cNvSpPr/>
          <p:nvPr/>
        </p:nvSpPr>
        <p:spPr>
          <a:xfrm rot="-280827">
            <a:off x="-3106605" y="-2275516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EC08448-2F74-B274-4823-1CEE441A4340}"/>
              </a:ext>
            </a:extLst>
          </p:cNvPr>
          <p:cNvSpPr/>
          <p:nvPr/>
        </p:nvSpPr>
        <p:spPr>
          <a:xfrm rot="1794495">
            <a:off x="-5351897" y="431029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486D00E-1A4A-B974-A509-8F46AE46E26F}"/>
              </a:ext>
            </a:extLst>
          </p:cNvPr>
          <p:cNvSpPr/>
          <p:nvPr/>
        </p:nvSpPr>
        <p:spPr>
          <a:xfrm rot="-9088373">
            <a:off x="11310460" y="-7323236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613B3B4-F348-9CA9-530C-04C483AFD902}"/>
              </a:ext>
            </a:extLst>
          </p:cNvPr>
          <p:cNvSpPr txBox="1"/>
          <p:nvPr/>
        </p:nvSpPr>
        <p:spPr>
          <a:xfrm>
            <a:off x="4422039" y="935792"/>
            <a:ext cx="9443922" cy="12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AWS Services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843FB96C-1DFD-3C43-E440-A5801D5B071D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5" name="Picture 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D843FEF-5DF6-4F0B-9072-8F59C43B6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F9A72-0BDA-6535-24B7-C314D0563EE2}"/>
              </a:ext>
            </a:extLst>
          </p:cNvPr>
          <p:cNvSpPr txBox="1"/>
          <p:nvPr/>
        </p:nvSpPr>
        <p:spPr>
          <a:xfrm>
            <a:off x="4191000" y="5676900"/>
            <a:ext cx="948555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Agrandir" panose="020B0604020202020204" charset="0"/>
              </a:rPr>
              <a:t>The Breakdown</a:t>
            </a:r>
            <a:endParaRPr lang="en-US" sz="34400" spc="-383" dirty="0">
              <a:solidFill>
                <a:srgbClr val="FFFF00"/>
              </a:solidFill>
              <a:latin typeface="Agrandir" panose="020B0604020202020204" charset="0"/>
              <a:ea typeface="Agrandir"/>
              <a:cs typeface="Agrandir"/>
              <a:sym typeface="Agrandir"/>
            </a:endParaRPr>
          </a:p>
        </p:txBody>
      </p:sp>
    </p:spTree>
    <p:extLst>
      <p:ext uri="{BB962C8B-B14F-4D97-AF65-F5344CB8AC3E}">
        <p14:creationId xmlns:p14="http://schemas.microsoft.com/office/powerpoint/2010/main" val="327115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3259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/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/>
          <p:cNvGrpSpPr/>
          <p:nvPr/>
        </p:nvGrpSpPr>
        <p:grpSpPr>
          <a:xfrm>
            <a:off x="8802445" y="4855084"/>
            <a:ext cx="3716330" cy="720832"/>
            <a:chOff x="0" y="0"/>
            <a:chExt cx="978787" cy="189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35000" y="4855084"/>
            <a:ext cx="3716330" cy="720832"/>
            <a:chOff x="0" y="0"/>
            <a:chExt cx="978787" cy="1898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43999" y="4972721"/>
            <a:ext cx="358140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11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Foundation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98839" y="4972721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11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Knowledge Base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02445" y="5899767"/>
            <a:ext cx="3716330" cy="1020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Leading foundation models like Anthropic Claude, Cohere .. etc.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71454" y="5899767"/>
            <a:ext cx="3716330" cy="101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Build a fully customizable Knowledge Base with maximum flexibility.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802445" y="7048500"/>
            <a:ext cx="3716330" cy="32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One API for multiple models.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02445" y="7658100"/>
            <a:ext cx="3716330" cy="32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Pay for what you use.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71454" y="7048500"/>
            <a:ext cx="3716330" cy="10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Query and test your Knowledge Base in the test window.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802445" y="1525923"/>
            <a:ext cx="9485555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Amazon Bedrock</a:t>
            </a:r>
          </a:p>
        </p:txBody>
      </p:sp>
      <p:pic>
        <p:nvPicPr>
          <p:cNvPr id="1026" name="Picture 2" descr="Xây dựng ứng dụng AI tạo sinh bằng mô hình nền tảng – Amazon Bedrock – AWS">
            <a:extLst>
              <a:ext uri="{FF2B5EF4-FFF2-40B4-BE49-F238E27FC236}">
                <a16:creationId xmlns:a16="http://schemas.microsoft.com/office/drawing/2014/main" id="{E1F3553B-7087-74A6-25B0-58B40F9C8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3959" y="3182057"/>
            <a:ext cx="9818894" cy="6111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410631-BCEF-021E-61B9-10FB73F7905A}"/>
              </a:ext>
            </a:extLst>
          </p:cNvPr>
          <p:cNvSpPr txBox="1"/>
          <p:nvPr/>
        </p:nvSpPr>
        <p:spPr>
          <a:xfrm>
            <a:off x="8802445" y="2781300"/>
            <a:ext cx="948555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Fast-track your generative AI applications and agents from prototype to production with confidence</a:t>
            </a:r>
            <a:endParaRPr lang="en-US" sz="13800" spc="-383" dirty="0">
              <a:solidFill>
                <a:schemeClr val="bg1"/>
              </a:solidFill>
              <a:latin typeface="Agrandir" panose="020B0604020202020204" charset="0"/>
              <a:ea typeface="Agrandir"/>
              <a:cs typeface="Agrandir"/>
              <a:sym typeface="Agrandir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349107CB-A72C-6888-504B-E11FA1D04797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4DB7084-1690-7F66-219B-3BF96B0FBB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42650">
            <a:off x="-240430" y="-5114540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2830136">
            <a:off x="9279723" y="3108245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-7047732">
            <a:off x="-1468572" y="-1385245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1028700" y="1525923"/>
            <a:ext cx="97917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Amazon Bedrock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27386" y="3684960"/>
            <a:ext cx="7781727" cy="84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Request access to use any of the provided foundation models.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753282" y="1986989"/>
            <a:ext cx="4155831" cy="720832"/>
            <a:chOff x="0" y="0"/>
            <a:chExt cx="1094540" cy="1898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4540" cy="189849"/>
            </a:xfrm>
            <a:custGeom>
              <a:avLst/>
              <a:gdLst/>
              <a:ahLst/>
              <a:cxnLst/>
              <a:rect l="l" t="t" r="r" b="b"/>
              <a:pathLst>
                <a:path w="1094540" h="189849">
                  <a:moveTo>
                    <a:pt x="94924" y="0"/>
                  </a:moveTo>
                  <a:lnTo>
                    <a:pt x="999615" y="0"/>
                  </a:lnTo>
                  <a:cubicBezTo>
                    <a:pt x="1024791" y="0"/>
                    <a:pt x="1048935" y="10001"/>
                    <a:pt x="1066737" y="27803"/>
                  </a:cubicBezTo>
                  <a:cubicBezTo>
                    <a:pt x="1084539" y="45605"/>
                    <a:pt x="1094540" y="69749"/>
                    <a:pt x="1094540" y="94924"/>
                  </a:cubicBezTo>
                  <a:lnTo>
                    <a:pt x="1094540" y="94924"/>
                  </a:lnTo>
                  <a:cubicBezTo>
                    <a:pt x="1094540" y="120100"/>
                    <a:pt x="1084539" y="144244"/>
                    <a:pt x="1066737" y="162046"/>
                  </a:cubicBezTo>
                  <a:cubicBezTo>
                    <a:pt x="1048935" y="179848"/>
                    <a:pt x="1024791" y="189849"/>
                    <a:pt x="999615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94540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049281" y="2131029"/>
            <a:ext cx="3563832" cy="37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122" b="1" spc="273" dirty="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Access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D01831-0F7D-F319-CFA1-976C44114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5" y="3171600"/>
            <a:ext cx="8096666" cy="556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BAAB5D-BC0F-25B6-48DC-514FBD80F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7151892"/>
            <a:ext cx="15712682" cy="2008158"/>
          </a:xfrm>
          <a:prstGeom prst="rect">
            <a:avLst/>
          </a:prstGeom>
        </p:spPr>
      </p:pic>
      <p:sp>
        <p:nvSpPr>
          <p:cNvPr id="28" name="TextBox 9">
            <a:extLst>
              <a:ext uri="{FF2B5EF4-FFF2-40B4-BE49-F238E27FC236}">
                <a16:creationId xmlns:a16="http://schemas.microsoft.com/office/drawing/2014/main" id="{39798BD5-174B-3B45-AF80-358BB2A2DFD5}"/>
              </a:ext>
            </a:extLst>
          </p:cNvPr>
          <p:cNvSpPr txBox="1"/>
          <p:nvPr/>
        </p:nvSpPr>
        <p:spPr>
          <a:xfrm>
            <a:off x="9103589" y="5187510"/>
            <a:ext cx="7781727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Auto approved access.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EF1F0AF0-4720-32FF-B42A-CFC0BB73C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34400" y="3760400"/>
            <a:ext cx="316300" cy="316300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C17396D-C64B-DDA3-652D-6AA5882819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34400" y="5250258"/>
            <a:ext cx="316300" cy="316300"/>
          </a:xfrm>
          <a:prstGeom prst="rect">
            <a:avLst/>
          </a:prstGeom>
        </p:spPr>
      </p:pic>
      <p:sp>
        <p:nvSpPr>
          <p:cNvPr id="34" name="TextBox 20">
            <a:extLst>
              <a:ext uri="{FF2B5EF4-FFF2-40B4-BE49-F238E27FC236}">
                <a16:creationId xmlns:a16="http://schemas.microsoft.com/office/drawing/2014/main" id="{BC75302A-382B-44EE-8EF2-7EF01875B0D8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5" name="Picture 34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2542E01E-6AB9-C96C-669A-E54B0368B0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0827">
            <a:off x="-5195803" y="-2141897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1794495">
            <a:off x="547980" y="5294314"/>
            <a:ext cx="6633057" cy="7802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-9088373">
            <a:off x="11713006" y="-5476143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/>
          <p:cNvSpPr txBox="1"/>
          <p:nvPr/>
        </p:nvSpPr>
        <p:spPr>
          <a:xfrm>
            <a:off x="569191" y="1524842"/>
            <a:ext cx="8543781" cy="248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600" b="1" spc="-265" dirty="0">
                <a:solidFill>
                  <a:srgbClr val="F3DD52"/>
                </a:solidFill>
                <a:latin typeface="Agrandir" panose="020B0604020202020204" charset="0"/>
                <a:sym typeface="Agrandir"/>
              </a:rPr>
              <a:t>Human Brain</a:t>
            </a: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 &amp; </a:t>
            </a:r>
          </a:p>
          <a:p>
            <a:pPr algn="l">
              <a:lnSpc>
                <a:spcPts val="9584"/>
              </a:lnSpc>
            </a:pPr>
            <a:r>
              <a:rPr lang="en-US" sz="9600" b="1" spc="-265" dirty="0">
                <a:solidFill>
                  <a:srgbClr val="F3DD52"/>
                </a:solidFill>
                <a:latin typeface="Agrandir" panose="020B0604020202020204" charset="0"/>
                <a:sym typeface="Agrandir"/>
              </a:rPr>
              <a:t>Experience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828" y="5241665"/>
            <a:ext cx="9133700" cy="171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43"/>
              </a:lnSpc>
              <a:spcBef>
                <a:spcPct val="0"/>
              </a:spcBef>
            </a:pPr>
            <a:r>
              <a:rPr lang="en-US" sz="6643" b="1" spc="-265" dirty="0">
                <a:solidFill>
                  <a:srgbClr val="F3DD52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Model </a:t>
            </a:r>
            <a:r>
              <a:rPr lang="en-US" sz="6643" b="1" spc="-265" dirty="0">
                <a:solidFill>
                  <a:schemeClr val="bg1"/>
                </a:solidFill>
                <a:latin typeface="Agrandir Bold"/>
                <a:ea typeface="Agrandir Bold"/>
                <a:cs typeface="Agrandir Bold"/>
                <a:sym typeface="Agrandir Bold"/>
              </a:rPr>
              <a:t>&amp;</a:t>
            </a:r>
            <a:r>
              <a:rPr lang="en-US" sz="6643" b="1" spc="-265" dirty="0">
                <a:solidFill>
                  <a:srgbClr val="F3DD52"/>
                </a:solidFill>
                <a:latin typeface="Agrandir Bold"/>
                <a:ea typeface="Agrandir Bold"/>
                <a:cs typeface="Agrandir Bold"/>
                <a:sym typeface="Agrandir Bold"/>
              </a:rPr>
              <a:t> Knowledge Base</a:t>
            </a:r>
          </a:p>
        </p:txBody>
      </p:sp>
      <p:pic>
        <p:nvPicPr>
          <p:cNvPr id="2050" name="Picture 2" descr="Learning from Experience: BusinessHAB.com">
            <a:extLst>
              <a:ext uri="{FF2B5EF4-FFF2-40B4-BE49-F238E27FC236}">
                <a16:creationId xmlns:a16="http://schemas.microsoft.com/office/drawing/2014/main" id="{BCF0DA97-281E-794B-6195-9F7FAC38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762" y="114300"/>
            <a:ext cx="9306097" cy="93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4329CA9E-9D47-9EB5-3130-54C3CA1AC3E8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9" name="Picture 18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C21E08D-1914-D982-E92B-0265897F99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8039">
            <a:off x="4512890" y="-3976746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1794495">
            <a:off x="-4265936" y="-218475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-9088373">
            <a:off x="12164830" y="585827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20"/>
                </a:lnTo>
                <a:lnTo>
                  <a:pt x="0" y="1396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2361196" y="876300"/>
            <a:ext cx="136398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8000" spc="-383" dirty="0">
                <a:solidFill>
                  <a:srgbClr val="F6F6F6"/>
                </a:solidFill>
                <a:latin typeface="Agrandir"/>
                <a:sym typeface="Agrandir"/>
              </a:rPr>
              <a:t>Knowledge Base</a:t>
            </a:r>
            <a:endParaRPr lang="en-US" sz="8000" spc="-383" dirty="0">
              <a:solidFill>
                <a:srgbClr val="F6F6F6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3074" name="Picture 2" descr="How Arsenal's corners became a key weapon in Arteta's Premier League title  challenge - The Athletic">
            <a:extLst>
              <a:ext uri="{FF2B5EF4-FFF2-40B4-BE49-F238E27FC236}">
                <a16:creationId xmlns:a16="http://schemas.microsoft.com/office/drawing/2014/main" id="{F8A561E9-0266-BFE6-A37A-5706E06E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737" y="3309056"/>
            <a:ext cx="12573000" cy="70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ock Market Today: S&amp;P 500, Nasdaq Nab Seven Days of Gains | Kiplinger">
            <a:extLst>
              <a:ext uri="{FF2B5EF4-FFF2-40B4-BE49-F238E27FC236}">
                <a16:creationId xmlns:a16="http://schemas.microsoft.com/office/drawing/2014/main" id="{2D7DACC6-6A3B-DE90-C25F-69EEE6733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6439" y="3309056"/>
            <a:ext cx="10510890" cy="709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bert Einstein Caricature: Over 87 Royalty-Free Licensable Stock  Illustrations &amp; Drawings | Shutterstock">
            <a:extLst>
              <a:ext uri="{FF2B5EF4-FFF2-40B4-BE49-F238E27FC236}">
                <a16:creationId xmlns:a16="http://schemas.microsoft.com/office/drawing/2014/main" id="{626095B3-B0D7-D13D-A9C5-F9E7EC00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67" b="96333" l="10000" r="90000">
                        <a14:foregroundMark x1="45333" y1="7833" x2="55333" y2="10000"/>
                        <a14:foregroundMark x1="48667" y1="4333" x2="55333" y2="5833"/>
                        <a14:foregroundMark x1="44500" y1="90333" x2="50167" y2="93167"/>
                        <a14:foregroundMark x1="55333" y1="88333" x2="55333" y2="93000"/>
                        <a14:foregroundMark x1="44333" y1="95167" x2="48167" y2="94167"/>
                        <a14:foregroundMark x1="56833" y1="96333" x2="56833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857" y="3148215"/>
            <a:ext cx="7396285" cy="73962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41D2203D-0B62-6FFC-517D-CE2F77ED32B0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27" name="Picture 26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2B4C8F62-4DC1-CE00-1824-B339FD4374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379AD-716B-E6EE-5520-9003DE78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0BBEF2-30ED-5955-A379-F0A14ABF22EB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7F1367-CD8F-D103-1E04-DE09EF7CC1B9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FCAA890-9830-BC46-FEE3-693B7A2AC5BF}"/>
              </a:ext>
            </a:extLst>
          </p:cNvPr>
          <p:cNvGrpSpPr/>
          <p:nvPr/>
        </p:nvGrpSpPr>
        <p:grpSpPr>
          <a:xfrm>
            <a:off x="8802445" y="4855084"/>
            <a:ext cx="3716330" cy="720832"/>
            <a:chOff x="0" y="0"/>
            <a:chExt cx="978787" cy="18984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E60A864-3E2E-5E14-B0B0-B2FC5BFDCAC8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90A163B-8752-E0CC-40B2-D0C6D631CE10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562EE94-8E1D-AC7C-68AD-B2A6F37100D3}"/>
              </a:ext>
            </a:extLst>
          </p:cNvPr>
          <p:cNvGrpSpPr/>
          <p:nvPr/>
        </p:nvGrpSpPr>
        <p:grpSpPr>
          <a:xfrm>
            <a:off x="13352470" y="4855084"/>
            <a:ext cx="3716330" cy="720832"/>
            <a:chOff x="0" y="0"/>
            <a:chExt cx="978787" cy="189849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0B9E8CF-8939-657E-8EE9-32A5DCF053EC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9D33927-4584-1E53-A13D-2E63D42CD8A6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02E0074-4E74-D44A-0AE1-6EFCA074BABD}"/>
              </a:ext>
            </a:extLst>
          </p:cNvPr>
          <p:cNvSpPr txBox="1"/>
          <p:nvPr/>
        </p:nvSpPr>
        <p:spPr>
          <a:xfrm>
            <a:off x="8991600" y="4972721"/>
            <a:ext cx="358140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11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Serverless Compute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55758D1-D6A0-15AA-69DC-3C2B5821E6F8}"/>
              </a:ext>
            </a:extLst>
          </p:cNvPr>
          <p:cNvSpPr txBox="1"/>
          <p:nvPr/>
        </p:nvSpPr>
        <p:spPr>
          <a:xfrm>
            <a:off x="13639800" y="4972721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111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Event Driven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AAB1245-8C5C-FBF6-BC07-97E87B197DEA}"/>
              </a:ext>
            </a:extLst>
          </p:cNvPr>
          <p:cNvSpPr txBox="1"/>
          <p:nvPr/>
        </p:nvSpPr>
        <p:spPr>
          <a:xfrm>
            <a:off x="8802445" y="5899767"/>
            <a:ext cx="3716330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it-IT" sz="1899" spc="-75" dirty="0">
                <a:solidFill>
                  <a:srgbClr val="D8D8D8"/>
                </a:solidFill>
                <a:latin typeface="Poppins"/>
                <a:cs typeface="Poppins"/>
              </a:rPr>
              <a:t>Run code without servers</a:t>
            </a: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4F6520D-1BD8-FE7B-5042-5DBDCF7CE513}"/>
              </a:ext>
            </a:extLst>
          </p:cNvPr>
          <p:cNvSpPr txBox="1"/>
          <p:nvPr/>
        </p:nvSpPr>
        <p:spPr>
          <a:xfrm>
            <a:off x="13371454" y="5899767"/>
            <a:ext cx="4472180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Actions triggered by specific events.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1BD774A-7D54-D877-F44D-CC47BE9E5695}"/>
              </a:ext>
            </a:extLst>
          </p:cNvPr>
          <p:cNvSpPr txBox="1"/>
          <p:nvPr/>
        </p:nvSpPr>
        <p:spPr>
          <a:xfrm>
            <a:off x="8802445" y="6550939"/>
            <a:ext cx="3716330" cy="32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Pay only for execution time 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F3DAA96-0042-3B69-9A56-EE04D13EA3A9}"/>
              </a:ext>
            </a:extLst>
          </p:cNvPr>
          <p:cNvSpPr txBox="1"/>
          <p:nvPr/>
        </p:nvSpPr>
        <p:spPr>
          <a:xfrm>
            <a:off x="8821111" y="7142159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Automatically scales with usage.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3F6D88A-675E-9521-71A1-D8DA1248A74E}"/>
              </a:ext>
            </a:extLst>
          </p:cNvPr>
          <p:cNvSpPr txBox="1"/>
          <p:nvPr/>
        </p:nvSpPr>
        <p:spPr>
          <a:xfrm>
            <a:off x="13335000" y="6573862"/>
            <a:ext cx="4648200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Decoupled services react to changes.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566FA82F-2BBD-ED17-E0CA-D0F68DFA0E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4B3F886-7B81-3944-4DAF-69692876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CDEFAB8-22D1-BEC4-25AE-5FBAE27D57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A10F8872-D64E-FB8B-6465-AB4317495145}"/>
              </a:ext>
            </a:extLst>
          </p:cNvPr>
          <p:cNvSpPr txBox="1"/>
          <p:nvPr/>
        </p:nvSpPr>
        <p:spPr>
          <a:xfrm>
            <a:off x="8802445" y="1525923"/>
            <a:ext cx="9485555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Amazon Lambda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ADD5CC-0F37-429B-A5DC-EC2C555721A0}"/>
              </a:ext>
            </a:extLst>
          </p:cNvPr>
          <p:cNvSpPr txBox="1"/>
          <p:nvPr/>
        </p:nvSpPr>
        <p:spPr>
          <a:xfrm>
            <a:off x="8802445" y="2781300"/>
            <a:ext cx="948555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Serverless, event-driven compute service that lets you run code for virtually any type of application without provisioning or managing servers</a:t>
            </a:r>
            <a:endParaRPr lang="en-US" sz="2800" dirty="0">
              <a:solidFill>
                <a:schemeClr val="bg1"/>
              </a:solidFill>
              <a:latin typeface="Agrandir" panose="020B0604020202020204" charset="0"/>
              <a:sym typeface="Agrandir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48AF860B-9FCE-C430-A164-FD410BCBD526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DE96BDB1-B5B5-E4D9-830F-9CD2AC0CD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A5E0C0E6-3847-FDF8-1689-1C59C25DAA1A}"/>
              </a:ext>
            </a:extLst>
          </p:cNvPr>
          <p:cNvSpPr txBox="1"/>
          <p:nvPr/>
        </p:nvSpPr>
        <p:spPr>
          <a:xfrm>
            <a:off x="13335000" y="7161756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Enable scalable, asynchronous workflow. 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4" name="AutoShape 2" descr="AWSLAMBDA - Criticalcase">
            <a:extLst>
              <a:ext uri="{FF2B5EF4-FFF2-40B4-BE49-F238E27FC236}">
                <a16:creationId xmlns:a16="http://schemas.microsoft.com/office/drawing/2014/main" id="{0C2B91F5-1B4C-AF2A-86A3-5ABE8023F5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sp>
        <p:nvSpPr>
          <p:cNvPr id="5" name="AutoShape 4" descr="AWSLAMBDA - Criticalcase">
            <a:extLst>
              <a:ext uri="{FF2B5EF4-FFF2-40B4-BE49-F238E27FC236}">
                <a16:creationId xmlns:a16="http://schemas.microsoft.com/office/drawing/2014/main" id="{F714FCC9-9930-EF45-0D50-EFEEA54A39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pic>
        <p:nvPicPr>
          <p:cNvPr id="1030" name="Picture 6" descr="AWSLAMBDA - Criticalcase">
            <a:extLst>
              <a:ext uri="{FF2B5EF4-FFF2-40B4-BE49-F238E27FC236}">
                <a16:creationId xmlns:a16="http://schemas.microsoft.com/office/drawing/2014/main" id="{9890C52E-6D50-6355-6B2B-04D9AA1D6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527" y="3467100"/>
            <a:ext cx="9463518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8287902"/>
      </p:ext>
    </p:extLst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33B27-387D-895D-BF8B-EE880BB5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7E8B6B-7ACB-2D96-B08D-22E7F0C2E387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C2333B5-23D4-4CC7-4EDA-39A2BBD16131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C2EA6A1E-B093-3AB7-3334-55247286A896}"/>
              </a:ext>
            </a:extLst>
          </p:cNvPr>
          <p:cNvSpPr txBox="1"/>
          <p:nvPr/>
        </p:nvSpPr>
        <p:spPr>
          <a:xfrm>
            <a:off x="4401222" y="1722569"/>
            <a:ext cx="9485555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Cost Efficiency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52B58179-925C-B949-AD9A-668C6C308B32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252D01D3-EFBD-D6AB-75FF-D4744E6909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6D9A1F0-ECEF-4379-6F25-33F79D480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38417"/>
              </p:ext>
            </p:extLst>
          </p:nvPr>
        </p:nvGraphicFramePr>
        <p:xfrm>
          <a:off x="2743199" y="3390900"/>
          <a:ext cx="12801600" cy="62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31">
            <a:extLst>
              <a:ext uri="{FF2B5EF4-FFF2-40B4-BE49-F238E27FC236}">
                <a16:creationId xmlns:a16="http://schemas.microsoft.com/office/drawing/2014/main" id="{839896CC-3969-B1E6-8A1B-5E0E7F9FC5A9}"/>
              </a:ext>
            </a:extLst>
          </p:cNvPr>
          <p:cNvSpPr txBox="1"/>
          <p:nvPr/>
        </p:nvSpPr>
        <p:spPr>
          <a:xfrm>
            <a:off x="6858000" y="7503307"/>
            <a:ext cx="5334000" cy="106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4000" spc="-383" dirty="0">
                <a:solidFill>
                  <a:schemeClr val="accent6">
                    <a:lumMod val="60000"/>
                    <a:lumOff val="40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No Invocation = No Cost</a:t>
            </a:r>
          </a:p>
        </p:txBody>
      </p:sp>
    </p:spTree>
    <p:extLst>
      <p:ext uri="{BB962C8B-B14F-4D97-AF65-F5344CB8AC3E}">
        <p14:creationId xmlns:p14="http://schemas.microsoft.com/office/powerpoint/2010/main" val="2987174094"/>
      </p:ext>
    </p:extLst>
  </p:cSld>
  <p:clrMapOvr>
    <a:masterClrMapping/>
  </p:clrMapOvr>
  <p:transition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323D8-0ABB-67B2-2892-33055750A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1BDF42-DFB9-82B9-6381-523682B7CBFA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856AB33-EB86-2EC8-DC58-D3B66020125C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994C303-9A07-7580-0606-C2060B305C66}"/>
              </a:ext>
            </a:extLst>
          </p:cNvPr>
          <p:cNvGrpSpPr/>
          <p:nvPr/>
        </p:nvGrpSpPr>
        <p:grpSpPr>
          <a:xfrm>
            <a:off x="8802445" y="5219700"/>
            <a:ext cx="3716330" cy="720832"/>
            <a:chOff x="0" y="0"/>
            <a:chExt cx="978787" cy="18984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A9B2145-4535-821C-0D8E-D79342491456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16EDE76-69A6-DA75-9BF3-5E57525120E0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98559B1-5FF8-FBAC-98E9-9A274CD3A35B}"/>
              </a:ext>
            </a:extLst>
          </p:cNvPr>
          <p:cNvGrpSpPr/>
          <p:nvPr/>
        </p:nvGrpSpPr>
        <p:grpSpPr>
          <a:xfrm>
            <a:off x="13335000" y="5219700"/>
            <a:ext cx="3716330" cy="720832"/>
            <a:chOff x="0" y="0"/>
            <a:chExt cx="978787" cy="189849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46A0657-9A88-0EE0-E21B-A0EBB3B7097F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F6621A2-D241-55FB-1469-8E3AF3E86DF8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31A624C-61ED-BD07-9CC7-848EB9A76DA0}"/>
              </a:ext>
            </a:extLst>
          </p:cNvPr>
          <p:cNvSpPr txBox="1"/>
          <p:nvPr/>
        </p:nvSpPr>
        <p:spPr>
          <a:xfrm>
            <a:off x="9292930" y="5337337"/>
            <a:ext cx="358140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11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Secure Doorway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62221E4-EE8A-0087-A224-0E2CE072C501}"/>
              </a:ext>
            </a:extLst>
          </p:cNvPr>
          <p:cNvSpPr txBox="1"/>
          <p:nvPr/>
        </p:nvSpPr>
        <p:spPr>
          <a:xfrm>
            <a:off x="14211600" y="5348723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-111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Traffic Cop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16C45C3-EE38-2D4D-4719-E3D95F83EE4E}"/>
              </a:ext>
            </a:extLst>
          </p:cNvPr>
          <p:cNvSpPr txBox="1"/>
          <p:nvPr/>
        </p:nvSpPr>
        <p:spPr>
          <a:xfrm>
            <a:off x="8802445" y="6264383"/>
            <a:ext cx="371633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it-IT" sz="1899" spc="-75" dirty="0">
                <a:solidFill>
                  <a:srgbClr val="D8D8D8"/>
                </a:solidFill>
                <a:latin typeface="Poppins"/>
                <a:cs typeface="Poppins"/>
              </a:rPr>
              <a:t>Create a single front door for application</a:t>
            </a: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E10949B-8130-6BE3-9902-BC678D1F5DAE}"/>
              </a:ext>
            </a:extLst>
          </p:cNvPr>
          <p:cNvSpPr txBox="1"/>
          <p:nvPr/>
        </p:nvSpPr>
        <p:spPr>
          <a:xfrm>
            <a:off x="13371454" y="6264383"/>
            <a:ext cx="4472180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Directs all incoming traffic.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7780A4E-C0E0-A3B6-42EA-76C7C9587E35}"/>
              </a:ext>
            </a:extLst>
          </p:cNvPr>
          <p:cNvSpPr txBox="1"/>
          <p:nvPr/>
        </p:nvSpPr>
        <p:spPr>
          <a:xfrm>
            <a:off x="8802445" y="723098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Manage traffic and controls who get access.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3DDDE59-6155-E134-AE72-439165F6237B}"/>
              </a:ext>
            </a:extLst>
          </p:cNvPr>
          <p:cNvSpPr txBox="1"/>
          <p:nvPr/>
        </p:nvSpPr>
        <p:spPr>
          <a:xfrm>
            <a:off x="8821111" y="812700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Connects your services to the internet safely.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0553CDE3-C9EC-709E-ED41-FC8FD35BB726}"/>
              </a:ext>
            </a:extLst>
          </p:cNvPr>
          <p:cNvSpPr txBox="1"/>
          <p:nvPr/>
        </p:nvSpPr>
        <p:spPr>
          <a:xfrm>
            <a:off x="13335000" y="7230430"/>
            <a:ext cx="4648200" cy="327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Enforces access rules and security.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2962B99E-1B59-C712-321A-D5AC750E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D429F0A6-FFC4-5597-4795-931BAE87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CF7EF91C-461D-9219-F4A1-646FBBCCB3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CA1FE211-487D-C88A-3086-CB892EC19EBA}"/>
              </a:ext>
            </a:extLst>
          </p:cNvPr>
          <p:cNvSpPr txBox="1"/>
          <p:nvPr/>
        </p:nvSpPr>
        <p:spPr>
          <a:xfrm>
            <a:off x="8802445" y="1525923"/>
            <a:ext cx="9485555" cy="3715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sym typeface="Agrandir"/>
              </a:rPr>
              <a:t>Amazon </a:t>
            </a:r>
          </a:p>
          <a:p>
            <a:pPr>
              <a:lnSpc>
                <a:spcPts val="9584"/>
              </a:lnSpc>
            </a:pPr>
            <a:r>
              <a:rPr lang="it-IT" sz="9584" spc="-383" dirty="0">
                <a:solidFill>
                  <a:srgbClr val="F6F6F6"/>
                </a:solidFill>
                <a:latin typeface="Agrandir"/>
              </a:rPr>
              <a:t>API Gateway</a:t>
            </a:r>
          </a:p>
          <a:p>
            <a:pPr algn="l">
              <a:lnSpc>
                <a:spcPts val="9584"/>
              </a:lnSpc>
            </a:pPr>
            <a:endParaRPr lang="en-US" sz="9584" spc="-383" dirty="0">
              <a:solidFill>
                <a:srgbClr val="F6F6F6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B17D90-99EE-C99E-E699-1C5AD61E1334}"/>
              </a:ext>
            </a:extLst>
          </p:cNvPr>
          <p:cNvSpPr txBox="1"/>
          <p:nvPr/>
        </p:nvSpPr>
        <p:spPr>
          <a:xfrm>
            <a:off x="8802445" y="4127549"/>
            <a:ext cx="948555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Create, maintain, and secure APIs at any scale</a:t>
            </a:r>
          </a:p>
          <a:p>
            <a:br>
              <a:rPr lang="en-US" sz="2800" dirty="0">
                <a:solidFill>
                  <a:schemeClr val="bg1"/>
                </a:solidFill>
                <a:latin typeface="Agrandir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sz="2800" dirty="0">
              <a:solidFill>
                <a:schemeClr val="bg1"/>
              </a:solidFill>
              <a:latin typeface="Agrandir" panose="020B0604020202020204" charset="0"/>
              <a:sym typeface="Agrandir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6855BDEF-4DF3-DC05-DDAD-1FB50322BECD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BE136993-D96A-DBAC-1490-A07527C704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D36E4BEC-972B-1A07-D180-A0895A25D0C8}"/>
              </a:ext>
            </a:extLst>
          </p:cNvPr>
          <p:cNvSpPr txBox="1"/>
          <p:nvPr/>
        </p:nvSpPr>
        <p:spPr>
          <a:xfrm>
            <a:off x="13313529" y="8086982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Keeps backend services safe and organized.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3074" name="Picture 2" descr="Amazon API Gateway | AWS Cheat Sheet">
            <a:extLst>
              <a:ext uri="{FF2B5EF4-FFF2-40B4-BE49-F238E27FC236}">
                <a16:creationId xmlns:a16="http://schemas.microsoft.com/office/drawing/2014/main" id="{4D3604D7-2F6F-9C23-6430-8ED276F42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9416" y="3467100"/>
            <a:ext cx="8991600" cy="449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0919009"/>
      </p:ext>
    </p:extLst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A3092-95AB-84AD-CCC0-16A326702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02A513-BE30-9F76-64DF-675815A2CE0F}"/>
              </a:ext>
            </a:extLst>
          </p:cNvPr>
          <p:cNvSpPr/>
          <p:nvPr/>
        </p:nvSpPr>
        <p:spPr>
          <a:xfrm rot="4124422">
            <a:off x="4694416" y="-3912935"/>
            <a:ext cx="16551230" cy="16530541"/>
          </a:xfrm>
          <a:custGeom>
            <a:avLst/>
            <a:gdLst/>
            <a:ahLst/>
            <a:cxnLst/>
            <a:rect l="l" t="t" r="r" b="b"/>
            <a:pathLst>
              <a:path w="16551230" h="16530541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9CB667C-FF26-168C-7826-4E8531F2604F}"/>
              </a:ext>
            </a:extLst>
          </p:cNvPr>
          <p:cNvSpPr/>
          <p:nvPr/>
        </p:nvSpPr>
        <p:spPr>
          <a:xfrm rot="-9088373">
            <a:off x="10138927" y="-335185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3D8D526-429B-C057-BD20-4429F8BDB740}"/>
              </a:ext>
            </a:extLst>
          </p:cNvPr>
          <p:cNvSpPr/>
          <p:nvPr/>
        </p:nvSpPr>
        <p:spPr>
          <a:xfrm rot="1794495">
            <a:off x="-3947974" y="-286803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86AF26F-ED0E-5D46-0A40-CE51435DA6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076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E"/>
          </a:p>
        </p:txBody>
      </p:sp>
      <p:pic>
        <p:nvPicPr>
          <p:cNvPr id="11" name="Picture 10" descr="A video game of a race car&#10;&#10;AI-generated content may be incorrect.">
            <a:extLst>
              <a:ext uri="{FF2B5EF4-FFF2-40B4-BE49-F238E27FC236}">
                <a16:creationId xmlns:a16="http://schemas.microsoft.com/office/drawing/2014/main" id="{85CD96F2-8ACA-0274-4634-F2FA612189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2" y="-2400300"/>
            <a:ext cx="18386214" cy="18386214"/>
          </a:xfrm>
          <a:prstGeom prst="rect">
            <a:avLst/>
          </a:prstGeom>
        </p:spPr>
      </p:pic>
      <p:pic>
        <p:nvPicPr>
          <p:cNvPr id="14" name="Picture 13" descr="A video game of race cars on a track&#10;&#10;AI-generated content may be incorrect.">
            <a:extLst>
              <a:ext uri="{FF2B5EF4-FFF2-40B4-BE49-F238E27FC236}">
                <a16:creationId xmlns:a16="http://schemas.microsoft.com/office/drawing/2014/main" id="{3324F235-24BD-5A42-B197-072E68A341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4" y="-2324100"/>
            <a:ext cx="18386214" cy="18386214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4D68DE3-65F0-B13A-C6A8-847D70A6E539}"/>
              </a:ext>
            </a:extLst>
          </p:cNvPr>
          <p:cNvSpPr txBox="1"/>
          <p:nvPr/>
        </p:nvSpPr>
        <p:spPr>
          <a:xfrm>
            <a:off x="2376223" y="4396958"/>
            <a:ext cx="13944600" cy="1737142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32"/>
              </a:lnSpc>
            </a:pPr>
            <a:r>
              <a:rPr lang="en-US" sz="17200" b="1" dirty="0">
                <a:ln w="28575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grandir"/>
                <a:ea typeface="Agrandir"/>
                <a:cs typeface="Agrandir"/>
                <a:sym typeface="Agrandir"/>
              </a:rPr>
              <a:t>The AI Race</a:t>
            </a:r>
          </a:p>
        </p:txBody>
      </p:sp>
    </p:spTree>
    <p:extLst>
      <p:ext uri="{BB962C8B-B14F-4D97-AF65-F5344CB8AC3E}">
        <p14:creationId xmlns:p14="http://schemas.microsoft.com/office/powerpoint/2010/main" val="298929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BB8903-05D1-F78C-6393-57D187B27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706267-F61C-9E3A-172F-8477870410C3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3CEB09-248D-C4DD-67D8-0DC84AC1DAB7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AA36702-E7B4-F80C-8C24-8AF1CC38FF8A}"/>
              </a:ext>
            </a:extLst>
          </p:cNvPr>
          <p:cNvGrpSpPr/>
          <p:nvPr/>
        </p:nvGrpSpPr>
        <p:grpSpPr>
          <a:xfrm>
            <a:off x="8802445" y="5219700"/>
            <a:ext cx="3716330" cy="720832"/>
            <a:chOff x="0" y="0"/>
            <a:chExt cx="978787" cy="18984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E3DFE2B-79E9-4C4A-EF96-66DFF3F62874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0914FDC-24A8-07B9-C09E-3707E99B3148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8ACB224-4D12-FDCC-2CE1-A608C13ABEE9}"/>
              </a:ext>
            </a:extLst>
          </p:cNvPr>
          <p:cNvGrpSpPr/>
          <p:nvPr/>
        </p:nvGrpSpPr>
        <p:grpSpPr>
          <a:xfrm>
            <a:off x="13335000" y="5219700"/>
            <a:ext cx="3716330" cy="720832"/>
            <a:chOff x="0" y="0"/>
            <a:chExt cx="978787" cy="189849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A4DA117-3D4B-0487-B231-45C948A62970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D1C6EFF-BD80-F349-4631-95F1780429C4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29543685-6E6E-69E9-CD7C-DDD3A8C9CE27}"/>
              </a:ext>
            </a:extLst>
          </p:cNvPr>
          <p:cNvSpPr txBox="1"/>
          <p:nvPr/>
        </p:nvSpPr>
        <p:spPr>
          <a:xfrm>
            <a:off x="9445330" y="5337337"/>
            <a:ext cx="2670470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Speed &amp; Scale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5E022A5-B51D-04EE-94C2-8D368116CC73}"/>
              </a:ext>
            </a:extLst>
          </p:cNvPr>
          <p:cNvSpPr txBox="1"/>
          <p:nvPr/>
        </p:nvSpPr>
        <p:spPr>
          <a:xfrm>
            <a:off x="14211600" y="5348723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Flexible Data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67EBD27-C85B-CCF1-EADC-D428E85AA45C}"/>
              </a:ext>
            </a:extLst>
          </p:cNvPr>
          <p:cNvSpPr txBox="1"/>
          <p:nvPr/>
        </p:nvSpPr>
        <p:spPr>
          <a:xfrm>
            <a:off x="8802445" y="6264383"/>
            <a:ext cx="371633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it-IT" sz="1899" spc="-75" dirty="0">
                <a:solidFill>
                  <a:srgbClr val="D8D8D8"/>
                </a:solidFill>
                <a:latin typeface="Poppins"/>
                <a:cs typeface="Poppins"/>
              </a:rPr>
              <a:t>Consistent, single-digit millisecond speed.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786D51A-36ED-A850-6551-16FB1E15B55E}"/>
              </a:ext>
            </a:extLst>
          </p:cNvPr>
          <p:cNvSpPr txBox="1"/>
          <p:nvPr/>
        </p:nvSpPr>
        <p:spPr>
          <a:xfrm>
            <a:off x="13371454" y="6264383"/>
            <a:ext cx="447218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Supports simple key-value and document models.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48EFEDC3-BE41-77FB-1E68-A61D93C3FD0D}"/>
              </a:ext>
            </a:extLst>
          </p:cNvPr>
          <p:cNvSpPr txBox="1"/>
          <p:nvPr/>
        </p:nvSpPr>
        <p:spPr>
          <a:xfrm>
            <a:off x="8802445" y="723098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Scales automatically to handle massive traffic.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CD03127-C339-016D-7416-2A90086916D7}"/>
              </a:ext>
            </a:extLst>
          </p:cNvPr>
          <p:cNvSpPr txBox="1"/>
          <p:nvPr/>
        </p:nvSpPr>
        <p:spPr>
          <a:xfrm>
            <a:off x="8821111" y="812700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Completely serverless—no infrastructure to manage.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F3B5DE2A-12BE-8C2B-E352-3702A580ED1F}"/>
              </a:ext>
            </a:extLst>
          </p:cNvPr>
          <p:cNvSpPr txBox="1"/>
          <p:nvPr/>
        </p:nvSpPr>
        <p:spPr>
          <a:xfrm>
            <a:off x="13335000" y="7230430"/>
            <a:ext cx="464820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Doesn't require a rigid, predefined schema.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824D0C0A-458B-B9D2-9DCA-0848F63D56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ADA0BBE-3F7D-5421-9F72-9A425752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90800A3C-E097-7B13-BB0E-42B307D5DA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7080D526-8BFA-F2AD-B0BD-1DA58FEE95DD}"/>
              </a:ext>
            </a:extLst>
          </p:cNvPr>
          <p:cNvSpPr txBox="1"/>
          <p:nvPr/>
        </p:nvSpPr>
        <p:spPr>
          <a:xfrm>
            <a:off x="8802445" y="1525923"/>
            <a:ext cx="9485555" cy="3715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sym typeface="Agrandir"/>
              </a:rPr>
              <a:t>Amazon </a:t>
            </a:r>
          </a:p>
          <a:p>
            <a:pPr>
              <a:lnSpc>
                <a:spcPts val="9584"/>
              </a:lnSpc>
            </a:pPr>
            <a:r>
              <a:rPr lang="it-IT" sz="9584" spc="-383" dirty="0">
                <a:solidFill>
                  <a:srgbClr val="F6F6F6"/>
                </a:solidFill>
                <a:latin typeface="Agrandir"/>
              </a:rPr>
              <a:t>DynamoDB</a:t>
            </a:r>
          </a:p>
          <a:p>
            <a:pPr algn="l">
              <a:lnSpc>
                <a:spcPts val="9584"/>
              </a:lnSpc>
            </a:pPr>
            <a:endParaRPr lang="en-US" sz="9584" spc="-383" dirty="0">
              <a:solidFill>
                <a:srgbClr val="F6F6F6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91A73-9EA3-A430-A86E-F0D1CBA19415}"/>
              </a:ext>
            </a:extLst>
          </p:cNvPr>
          <p:cNvSpPr txBox="1"/>
          <p:nvPr/>
        </p:nvSpPr>
        <p:spPr>
          <a:xfrm>
            <a:off x="8802445" y="3953351"/>
            <a:ext cx="948555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Serverless, fully managed, distributed NoSQL database with single-digit millisecond performance at any scale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0903B65C-E505-ECCC-F858-3C37BE213781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C83B3735-E4F7-00C7-104D-8E5100104C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D19B35AC-4C97-C22A-76D3-3F50279DDAE2}"/>
              </a:ext>
            </a:extLst>
          </p:cNvPr>
          <p:cNvSpPr txBox="1"/>
          <p:nvPr/>
        </p:nvSpPr>
        <p:spPr>
          <a:xfrm>
            <a:off x="13313529" y="8086982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Ideal for a wide variety of applications.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6146" name="Picture 2" descr="Amazon DynamoDB: NoSQL Databases in AWS — A Detailed Walkthrough | by Sadok  Smine | AWS in Plain English">
            <a:extLst>
              <a:ext uri="{FF2B5EF4-FFF2-40B4-BE49-F238E27FC236}">
                <a16:creationId xmlns:a16="http://schemas.microsoft.com/office/drawing/2014/main" id="{95513A04-11AD-F9FF-1A5B-AB07A470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918" y="3314700"/>
            <a:ext cx="9732657" cy="4866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4362359"/>
      </p:ext>
    </p:extLst>
  </p:cSld>
  <p:clrMapOvr>
    <a:masterClrMapping/>
  </p:clrMapOvr>
  <p:transition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DA6A6-9518-12F4-CB1F-D88441A6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3AFACA-4A5B-902A-E222-374878AEEC86}"/>
              </a:ext>
            </a:extLst>
          </p:cNvPr>
          <p:cNvSpPr/>
          <p:nvPr/>
        </p:nvSpPr>
        <p:spPr>
          <a:xfrm rot="-280827">
            <a:off x="-5195803" y="-2141897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0D3969F-7626-CB10-1091-C97E48CE19B6}"/>
              </a:ext>
            </a:extLst>
          </p:cNvPr>
          <p:cNvSpPr/>
          <p:nvPr/>
        </p:nvSpPr>
        <p:spPr>
          <a:xfrm rot="1794495">
            <a:off x="547980" y="5294314"/>
            <a:ext cx="6633057" cy="7802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A6897AB-1C4A-DF19-3CD2-2027A6297D2C}"/>
              </a:ext>
            </a:extLst>
          </p:cNvPr>
          <p:cNvSpPr/>
          <p:nvPr/>
        </p:nvSpPr>
        <p:spPr>
          <a:xfrm rot="-9088373">
            <a:off x="11713006" y="-5476143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34ED81-B6D9-2653-3EC3-94F80D155278}"/>
              </a:ext>
            </a:extLst>
          </p:cNvPr>
          <p:cNvSpPr txBox="1"/>
          <p:nvPr/>
        </p:nvSpPr>
        <p:spPr>
          <a:xfrm>
            <a:off x="453853" y="3717048"/>
            <a:ext cx="8543781" cy="248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600" b="1" spc="-265" dirty="0">
                <a:solidFill>
                  <a:srgbClr val="F3DD52"/>
                </a:solidFill>
                <a:latin typeface="Agrandir" panose="020B0604020202020204" charset="0"/>
                <a:sym typeface="Agrandir"/>
              </a:rPr>
              <a:t>JSON format for flexibility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B6D240F-5628-A556-FDEF-0A113F6DCD5D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9" name="Picture 18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D44AC9CF-D35F-1584-30E2-FEAAE62A9F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53C3F-045F-29EB-7269-D4D8389C92BF}"/>
              </a:ext>
            </a:extLst>
          </p:cNvPr>
          <p:cNvSpPr txBox="1"/>
          <p:nvPr/>
        </p:nvSpPr>
        <p:spPr>
          <a:xfrm>
            <a:off x="9829800" y="765855"/>
            <a:ext cx="7164275" cy="895629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{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"userId"</a:t>
            </a:r>
            <a:r>
              <a:rPr lang="it-IT" sz="3600" dirty="0">
                <a:solidFill>
                  <a:schemeClr val="bg1"/>
                </a:solidFill>
              </a:rPr>
              <a:t>: </a:t>
            </a:r>
            <a:r>
              <a:rPr lang="it-IT" sz="3600" dirty="0">
                <a:solidFill>
                  <a:schemeClr val="accent3"/>
                </a:solidFill>
              </a:rPr>
              <a:t>"a1b2-c3d4-e5f6"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"username"</a:t>
            </a:r>
            <a:r>
              <a:rPr lang="it-IT" sz="3600" dirty="0">
                <a:solidFill>
                  <a:schemeClr val="bg1"/>
                </a:solidFill>
              </a:rPr>
              <a:t>:</a:t>
            </a:r>
            <a:r>
              <a:rPr lang="it-IT" sz="3600" dirty="0">
                <a:solidFill>
                  <a:schemeClr val="accent6"/>
                </a:solidFill>
              </a:rPr>
              <a:t> </a:t>
            </a:r>
            <a:r>
              <a:rPr lang="it-IT" sz="3600" dirty="0">
                <a:solidFill>
                  <a:schemeClr val="accent3"/>
                </a:solidFill>
              </a:rPr>
              <a:t>"jane.doe"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"email"</a:t>
            </a:r>
            <a:r>
              <a:rPr lang="it-IT" sz="3600" dirty="0">
                <a:solidFill>
                  <a:schemeClr val="bg1"/>
                </a:solidFill>
              </a:rPr>
              <a:t>:</a:t>
            </a:r>
            <a:r>
              <a:rPr lang="it-IT" sz="3600" dirty="0">
                <a:solidFill>
                  <a:schemeClr val="accent6"/>
                </a:solidFill>
              </a:rPr>
              <a:t> </a:t>
            </a:r>
            <a:r>
              <a:rPr lang="it-IT" sz="3600" dirty="0">
                <a:solidFill>
                  <a:schemeClr val="accent3"/>
                </a:solidFill>
              </a:rPr>
              <a:t>"jane.doe@example.com"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"age": 28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"isActive"</a:t>
            </a:r>
            <a:r>
              <a:rPr lang="it-IT" sz="3600" dirty="0">
                <a:solidFill>
                  <a:schemeClr val="bg1"/>
                </a:solidFill>
              </a:rPr>
              <a:t>:</a:t>
            </a:r>
            <a:r>
              <a:rPr lang="it-IT" sz="3600" dirty="0">
                <a:solidFill>
                  <a:schemeClr val="accent6"/>
                </a:solidFill>
              </a:rPr>
              <a:t> true,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"interests"</a:t>
            </a:r>
            <a:r>
              <a:rPr lang="it-IT" sz="3600" dirty="0">
                <a:solidFill>
                  <a:schemeClr val="bg1"/>
                </a:solidFill>
              </a:rPr>
              <a:t>: [</a:t>
            </a:r>
          </a:p>
          <a:p>
            <a:r>
              <a:rPr lang="it-IT" sz="3600" dirty="0">
                <a:solidFill>
                  <a:schemeClr val="accent3"/>
                </a:solidFill>
              </a:rPr>
              <a:t>    "Cloud Computing"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  </a:t>
            </a:r>
            <a:r>
              <a:rPr lang="it-IT" sz="3600" dirty="0">
                <a:solidFill>
                  <a:schemeClr val="accent3"/>
                </a:solidFill>
              </a:rPr>
              <a:t>"Serverless"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  </a:t>
            </a:r>
            <a:r>
              <a:rPr lang="it-IT" sz="3600" dirty="0">
                <a:solidFill>
                  <a:schemeClr val="accent3"/>
                </a:solidFill>
              </a:rPr>
              <a:t>"Travel"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</a:t>
            </a:r>
            <a:r>
              <a:rPr lang="it-IT" sz="3600" dirty="0">
                <a:solidFill>
                  <a:schemeClr val="bg1"/>
                </a:solidFill>
              </a:rPr>
              <a:t>],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"settings"</a:t>
            </a:r>
            <a:r>
              <a:rPr lang="it-IT" sz="3600" dirty="0">
                <a:solidFill>
                  <a:schemeClr val="bg1"/>
                </a:solidFill>
              </a:rPr>
              <a:t>:</a:t>
            </a:r>
            <a:r>
              <a:rPr lang="it-IT" sz="3600" dirty="0">
                <a:solidFill>
                  <a:schemeClr val="accent6"/>
                </a:solidFill>
              </a:rPr>
              <a:t> </a:t>
            </a:r>
            <a:r>
              <a:rPr lang="it-IT" sz="3600" dirty="0">
                <a:solidFill>
                  <a:schemeClr val="bg1"/>
                </a:solidFill>
              </a:rPr>
              <a:t>{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  "theme"</a:t>
            </a:r>
            <a:r>
              <a:rPr lang="it-IT" sz="3600" dirty="0">
                <a:solidFill>
                  <a:schemeClr val="bg1"/>
                </a:solidFill>
              </a:rPr>
              <a:t>:</a:t>
            </a:r>
            <a:r>
              <a:rPr lang="it-IT" sz="3600" dirty="0">
                <a:solidFill>
                  <a:schemeClr val="accent6"/>
                </a:solidFill>
              </a:rPr>
              <a:t> </a:t>
            </a:r>
            <a:r>
              <a:rPr lang="it-IT" sz="3600" dirty="0">
                <a:solidFill>
                  <a:schemeClr val="accent3"/>
                </a:solidFill>
              </a:rPr>
              <a:t>"dark"</a:t>
            </a:r>
            <a:r>
              <a:rPr lang="it-IT" sz="3600" dirty="0">
                <a:solidFill>
                  <a:schemeClr val="bg1"/>
                </a:solidFill>
              </a:rPr>
              <a:t>,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  "notificationsEnabled"</a:t>
            </a:r>
            <a:r>
              <a:rPr lang="it-IT" sz="3600" dirty="0">
                <a:solidFill>
                  <a:schemeClr val="bg1"/>
                </a:solidFill>
              </a:rPr>
              <a:t>:</a:t>
            </a:r>
            <a:r>
              <a:rPr lang="it-IT" sz="3600" dirty="0">
                <a:solidFill>
                  <a:schemeClr val="accent6"/>
                </a:solidFill>
              </a:rPr>
              <a:t> true</a:t>
            </a:r>
          </a:p>
          <a:p>
            <a:r>
              <a:rPr lang="it-IT" sz="3600" dirty="0">
                <a:solidFill>
                  <a:schemeClr val="accent6"/>
                </a:solidFill>
              </a:rPr>
              <a:t>  </a:t>
            </a:r>
            <a:r>
              <a:rPr lang="it-IT" sz="3600" dirty="0">
                <a:solidFill>
                  <a:schemeClr val="bg1"/>
                </a:solidFill>
              </a:rPr>
              <a:t>}</a:t>
            </a:r>
          </a:p>
          <a:p>
            <a:r>
              <a:rPr lang="it-IT" sz="3600" dirty="0">
                <a:solidFill>
                  <a:schemeClr val="bg1"/>
                </a:solidFill>
              </a:rPr>
              <a:t>}</a:t>
            </a:r>
            <a:endParaRPr lang="en-A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824609"/>
      </p:ext>
    </p:extLst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63BB8-F65F-F3B8-AC42-45359F7E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B6170A-6B83-8AEF-BA58-B3987CAB4111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5D140FE-FAA8-63D2-986D-2056F2937C6A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C61F7CE-4819-B929-50DA-A653D8400973}"/>
              </a:ext>
            </a:extLst>
          </p:cNvPr>
          <p:cNvGrpSpPr/>
          <p:nvPr/>
        </p:nvGrpSpPr>
        <p:grpSpPr>
          <a:xfrm>
            <a:off x="8802445" y="5219700"/>
            <a:ext cx="3716330" cy="720832"/>
            <a:chOff x="0" y="0"/>
            <a:chExt cx="978787" cy="18984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952AE78-D25D-AA99-AF9F-D7F181C72BC8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F429E0C-9D51-5F80-FA07-F45B010FA5D8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1045BFD-650F-BB5B-87AF-3C5E3FE466B4}"/>
              </a:ext>
            </a:extLst>
          </p:cNvPr>
          <p:cNvGrpSpPr/>
          <p:nvPr/>
        </p:nvGrpSpPr>
        <p:grpSpPr>
          <a:xfrm>
            <a:off x="13335000" y="5219700"/>
            <a:ext cx="3716330" cy="720832"/>
            <a:chOff x="0" y="0"/>
            <a:chExt cx="978787" cy="189849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2E18FE1-8415-8B5C-88D7-377D61BBD4E0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5E64642-C8D5-C285-C00D-C172316D7AC2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874C98B7-1342-91A4-06D7-7A96F1AF65B2}"/>
              </a:ext>
            </a:extLst>
          </p:cNvPr>
          <p:cNvSpPr txBox="1"/>
          <p:nvPr/>
        </p:nvSpPr>
        <p:spPr>
          <a:xfrm>
            <a:off x="9445330" y="5337337"/>
            <a:ext cx="2670470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Infinite Bucket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60D8B39-2761-383B-9396-47E3CF4FA838}"/>
              </a:ext>
            </a:extLst>
          </p:cNvPr>
          <p:cNvSpPr txBox="1"/>
          <p:nvPr/>
        </p:nvSpPr>
        <p:spPr>
          <a:xfrm>
            <a:off x="13740859" y="5340674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Digital Warehouse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D5FEE70-AB31-726E-2EE0-017EB5DDB219}"/>
              </a:ext>
            </a:extLst>
          </p:cNvPr>
          <p:cNvSpPr txBox="1"/>
          <p:nvPr/>
        </p:nvSpPr>
        <p:spPr>
          <a:xfrm>
            <a:off x="8802445" y="6264383"/>
            <a:ext cx="371633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Stores any kind of file, big or small</a:t>
            </a:r>
            <a:r>
              <a:rPr lang="it-IT" sz="1899" spc="-75" dirty="0">
                <a:solidFill>
                  <a:srgbClr val="D8D8D8"/>
                </a:solidFill>
                <a:latin typeface="Poppins"/>
                <a:cs typeface="Poppins"/>
              </a:rPr>
              <a:t>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BA99BD4-247D-40A9-B14E-329330D527E9}"/>
              </a:ext>
            </a:extLst>
          </p:cNvPr>
          <p:cNvSpPr txBox="1"/>
          <p:nvPr/>
        </p:nvSpPr>
        <p:spPr>
          <a:xfrm>
            <a:off x="13371454" y="6264383"/>
            <a:ext cx="447218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Keeps your important data extremely safe.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391BDB2-FD99-BACB-A54D-FCF588AEA475}"/>
              </a:ext>
            </a:extLst>
          </p:cNvPr>
          <p:cNvSpPr txBox="1"/>
          <p:nvPr/>
        </p:nvSpPr>
        <p:spPr>
          <a:xfrm>
            <a:off x="8802445" y="723098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Practically never runs out of space.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0CC829E2-0F84-DE61-5291-272EEDB7D7E4}"/>
              </a:ext>
            </a:extLst>
          </p:cNvPr>
          <p:cNvSpPr txBox="1"/>
          <p:nvPr/>
        </p:nvSpPr>
        <p:spPr>
          <a:xfrm>
            <a:off x="8821111" y="812700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Perfect for backups, websites, and big data.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52E8AA5-B5AF-4AF1-2939-00732E92F6AC}"/>
              </a:ext>
            </a:extLst>
          </p:cNvPr>
          <p:cNvSpPr txBox="1"/>
          <p:nvPr/>
        </p:nvSpPr>
        <p:spPr>
          <a:xfrm>
            <a:off x="13335000" y="7230430"/>
            <a:ext cx="464820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Access your files from anywhere, anytime.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5BB0790-D248-1E38-62FD-AE14FF94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2A55D04F-E246-FBAA-038B-1DBDF1B9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4130EC18-8E76-989A-8F46-30AFDDD5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4DFD26DB-5839-9F62-BFE3-F03F882E287C}"/>
              </a:ext>
            </a:extLst>
          </p:cNvPr>
          <p:cNvSpPr txBox="1"/>
          <p:nvPr/>
        </p:nvSpPr>
        <p:spPr>
          <a:xfrm>
            <a:off x="8802445" y="1525923"/>
            <a:ext cx="9485555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sym typeface="Agrandir"/>
              </a:rPr>
              <a:t>Amazon S3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EE0546-F46E-3048-A908-341B039F9F13}"/>
              </a:ext>
            </a:extLst>
          </p:cNvPr>
          <p:cNvSpPr txBox="1"/>
          <p:nvPr/>
        </p:nvSpPr>
        <p:spPr>
          <a:xfrm>
            <a:off x="8802445" y="2933700"/>
            <a:ext cx="9485555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Object storage built to retrieve any amount of data from anywhere</a:t>
            </a:r>
          </a:p>
          <a:p>
            <a:br>
              <a:rPr lang="en-US" dirty="0">
                <a:hlinkClick r:id="rId5"/>
              </a:rPr>
            </a:br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08010099-FF78-693E-5175-C8AF1D58AEDE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3254B753-D15F-1B85-3DFF-C0FF2840ED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C364A763-795C-EDE5-7161-71108DD3DFAB}"/>
              </a:ext>
            </a:extLst>
          </p:cNvPr>
          <p:cNvSpPr txBox="1"/>
          <p:nvPr/>
        </p:nvSpPr>
        <p:spPr>
          <a:xfrm>
            <a:off x="13313529" y="8086982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You only pay for the storage you use.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7170" name="Picture 2" descr="Beginner's Guide to Amazon S3: Supercharge Your Cloud Storage Skills | by  Anil Gulati | Stackademic">
            <a:extLst>
              <a:ext uri="{FF2B5EF4-FFF2-40B4-BE49-F238E27FC236}">
                <a16:creationId xmlns:a16="http://schemas.microsoft.com/office/drawing/2014/main" id="{FD67AAC0-3F7C-C8D7-E0C7-6A77F950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7083" y="3426850"/>
            <a:ext cx="9089775" cy="47721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7285805"/>
      </p:ext>
    </p:extLst>
  </p:cSld>
  <p:clrMapOvr>
    <a:masterClrMapping/>
  </p:clrMapOvr>
  <p:transition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CA7AD-3149-FF8C-10E5-688EB626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6552D3-FB9D-B37C-1385-F59ECD87F833}"/>
              </a:ext>
            </a:extLst>
          </p:cNvPr>
          <p:cNvSpPr/>
          <p:nvPr/>
        </p:nvSpPr>
        <p:spPr>
          <a:xfrm rot="-280827">
            <a:off x="-5195803" y="-2141897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2C13F3B-7D5E-FC8C-C854-60B7387CB113}"/>
              </a:ext>
            </a:extLst>
          </p:cNvPr>
          <p:cNvSpPr/>
          <p:nvPr/>
        </p:nvSpPr>
        <p:spPr>
          <a:xfrm rot="1794495">
            <a:off x="547980" y="5294314"/>
            <a:ext cx="6633057" cy="7802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9F728CC-EDE4-DC00-5E38-DBD6B85C0B88}"/>
              </a:ext>
            </a:extLst>
          </p:cNvPr>
          <p:cNvSpPr/>
          <p:nvPr/>
        </p:nvSpPr>
        <p:spPr>
          <a:xfrm rot="-9088373">
            <a:off x="11713006" y="-5476143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4D9BDC-C13E-4E15-D348-19A955926B0B}"/>
              </a:ext>
            </a:extLst>
          </p:cNvPr>
          <p:cNvSpPr txBox="1"/>
          <p:nvPr/>
        </p:nvSpPr>
        <p:spPr>
          <a:xfrm>
            <a:off x="4495800" y="1482705"/>
            <a:ext cx="10134600" cy="1254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600" b="1" spc="-265" dirty="0">
                <a:solidFill>
                  <a:schemeClr val="bg1"/>
                </a:solidFill>
                <a:latin typeface="Agrandir" panose="020B0604020202020204" charset="0"/>
                <a:sym typeface="Agrandir"/>
              </a:rPr>
              <a:t>Infinite Storage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066EEAD-7199-28F6-4055-1E8A7E8C3A24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9" name="Picture 18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D3EF2336-33FC-14C3-C789-02613CC26E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8194" name="Picture 2" descr="File Type Stock Illustrations – 31,487 File Type Stock Illustrations,  Vectors &amp; Clipart - Dreamstime">
            <a:extLst>
              <a:ext uri="{FF2B5EF4-FFF2-40B4-BE49-F238E27FC236}">
                <a16:creationId xmlns:a16="http://schemas.microsoft.com/office/drawing/2014/main" id="{8C84596D-747B-B76E-41ED-2111294F1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t="2571" r="-129" b="57574"/>
          <a:stretch>
            <a:fillRect/>
          </a:stretch>
        </p:blipFill>
        <p:spPr bwMode="auto">
          <a:xfrm>
            <a:off x="1522352" y="5588766"/>
            <a:ext cx="15243295" cy="4366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white line on a green background&#10;&#10;AI-generated content may be incorrect.">
            <a:extLst>
              <a:ext uri="{FF2B5EF4-FFF2-40B4-BE49-F238E27FC236}">
                <a16:creationId xmlns:a16="http://schemas.microsoft.com/office/drawing/2014/main" id="{C6D9C776-3F4D-2524-3888-3FAC4DA032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80" y="2942118"/>
            <a:ext cx="2441296" cy="244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110277"/>
      </p:ext>
    </p:extLst>
  </p:cSld>
  <p:clrMapOvr>
    <a:masterClrMapping/>
  </p:clrMapOvr>
  <p:transition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ED2B8-9DB7-7C33-667F-8411988EB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2EFC29-9030-28A0-628F-DB08BB61A023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797DD4-9610-D6B7-825A-8132766B059C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0B65080-C0C0-A573-18A2-388DBFD48700}"/>
              </a:ext>
            </a:extLst>
          </p:cNvPr>
          <p:cNvGrpSpPr/>
          <p:nvPr/>
        </p:nvGrpSpPr>
        <p:grpSpPr>
          <a:xfrm>
            <a:off x="8802445" y="5676900"/>
            <a:ext cx="3716330" cy="720832"/>
            <a:chOff x="0" y="0"/>
            <a:chExt cx="978787" cy="18984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F0FB6FD-C7A8-1751-1BCC-C507B399B7F1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A8F40AC-43C4-CB9F-043F-57BD3D1E159C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9BF4949-862F-6EE9-2270-6BE1BEC59B10}"/>
              </a:ext>
            </a:extLst>
          </p:cNvPr>
          <p:cNvGrpSpPr/>
          <p:nvPr/>
        </p:nvGrpSpPr>
        <p:grpSpPr>
          <a:xfrm>
            <a:off x="13335000" y="5676900"/>
            <a:ext cx="3716330" cy="720832"/>
            <a:chOff x="0" y="0"/>
            <a:chExt cx="978787" cy="189849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515D126-F641-9371-6C55-71AAB1CC23C7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69D1A24-9F29-5B48-B576-F23B877787AE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EB18FDE-536F-4ED9-315F-395CC5CC4619}"/>
              </a:ext>
            </a:extLst>
          </p:cNvPr>
          <p:cNvSpPr txBox="1"/>
          <p:nvPr/>
        </p:nvSpPr>
        <p:spPr>
          <a:xfrm>
            <a:off x="9445330" y="5794537"/>
            <a:ext cx="2670470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Smart Search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D980B81-00E7-0D39-9664-01FAFF1F64DF}"/>
              </a:ext>
            </a:extLst>
          </p:cNvPr>
          <p:cNvSpPr txBox="1"/>
          <p:nvPr/>
        </p:nvSpPr>
        <p:spPr>
          <a:xfrm>
            <a:off x="13740859" y="5797874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Data Explorer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1507BE1-E234-BB41-84D4-0FCA3ABB5173}"/>
              </a:ext>
            </a:extLst>
          </p:cNvPr>
          <p:cNvSpPr txBox="1"/>
          <p:nvPr/>
        </p:nvSpPr>
        <p:spPr>
          <a:xfrm>
            <a:off x="8802444" y="6721583"/>
            <a:ext cx="4303955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Finds specific information instantly across massive data.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7072392-ED19-0495-9156-BF5EECC7E810}"/>
              </a:ext>
            </a:extLst>
          </p:cNvPr>
          <p:cNvSpPr txBox="1"/>
          <p:nvPr/>
        </p:nvSpPr>
        <p:spPr>
          <a:xfrm>
            <a:off x="13371454" y="6721583"/>
            <a:ext cx="447218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Visualizes huge datasets with dashboards.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A26FEA5-3956-FDC6-6274-077AE38A8DF4}"/>
              </a:ext>
            </a:extLst>
          </p:cNvPr>
          <p:cNvSpPr txBox="1"/>
          <p:nvPr/>
        </p:nvSpPr>
        <p:spPr>
          <a:xfrm>
            <a:off x="8802445" y="768818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Analyzes logs and metrics to spot trends.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9A253AF-A5D6-0084-9439-71F22A1DA187}"/>
              </a:ext>
            </a:extLst>
          </p:cNvPr>
          <p:cNvSpPr txBox="1"/>
          <p:nvPr/>
        </p:nvSpPr>
        <p:spPr>
          <a:xfrm>
            <a:off x="8821111" y="858420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Powers fast website and application searches.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06F525F-8A7A-09C6-A9B2-359DF4E282A8}"/>
              </a:ext>
            </a:extLst>
          </p:cNvPr>
          <p:cNvSpPr txBox="1"/>
          <p:nvPr/>
        </p:nvSpPr>
        <p:spPr>
          <a:xfrm>
            <a:off x="13335000" y="7687630"/>
            <a:ext cx="464820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Monitors application health in real-time.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E5492157-75C6-093A-BAF8-B2541C1D1A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DB13A381-2C46-500A-AB3E-45E1EA9A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0618448-B89C-5B11-D86D-2144DE6BDC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FEFB98F3-03CB-83DC-7D40-4C7082082611}"/>
              </a:ext>
            </a:extLst>
          </p:cNvPr>
          <p:cNvSpPr txBox="1"/>
          <p:nvPr/>
        </p:nvSpPr>
        <p:spPr>
          <a:xfrm>
            <a:off x="8802445" y="1525923"/>
            <a:ext cx="9485555" cy="3715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sym typeface="Agrandir"/>
              </a:rPr>
              <a:t>Amazon </a:t>
            </a:r>
            <a:r>
              <a:rPr lang="it-IT" sz="9584" spc="-383" dirty="0">
                <a:solidFill>
                  <a:srgbClr val="F6F6F6"/>
                </a:solidFill>
                <a:latin typeface="Agrandir"/>
              </a:rPr>
              <a:t>OpenSearch </a:t>
            </a:r>
          </a:p>
          <a:p>
            <a:pPr>
              <a:lnSpc>
                <a:spcPts val="9584"/>
              </a:lnSpc>
            </a:pPr>
            <a:endParaRPr lang="en-US" sz="9584" spc="-383" dirty="0">
              <a:solidFill>
                <a:srgbClr val="F6F6F6"/>
              </a:solidFill>
              <a:latin typeface="Agrandir"/>
              <a:sym typeface="Agrandi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3F6BA6-73DD-E6BD-ED47-156F1CD9B539}"/>
              </a:ext>
            </a:extLst>
          </p:cNvPr>
          <p:cNvSpPr txBox="1"/>
          <p:nvPr/>
        </p:nvSpPr>
        <p:spPr>
          <a:xfrm>
            <a:off x="8802445" y="4031040"/>
            <a:ext cx="948555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Simplify AI-powered search, observability, and vector database operations with a secure, cost-effective managed service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74D91444-C38F-51D0-F524-C295A812B3AF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9BF125ED-922D-8865-3BB2-9F8758B53B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79156E91-3EFB-FB13-513D-455F84293EDB}"/>
              </a:ext>
            </a:extLst>
          </p:cNvPr>
          <p:cNvSpPr txBox="1"/>
          <p:nvPr/>
        </p:nvSpPr>
        <p:spPr>
          <a:xfrm>
            <a:off x="13313529" y="8544182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Uncovers insights from unstructured text data.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9218" name="Picture 2" descr="Amazon OpenSearch | AWS Cheat Sheet">
            <a:extLst>
              <a:ext uri="{FF2B5EF4-FFF2-40B4-BE49-F238E27FC236}">
                <a16:creationId xmlns:a16="http://schemas.microsoft.com/office/drawing/2014/main" id="{9595E68C-AB4C-7F50-569B-38A21C7E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6919" y="3553004"/>
            <a:ext cx="9647922" cy="4823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008673"/>
      </p:ext>
    </p:extLst>
  </p:cSld>
  <p:clrMapOvr>
    <a:masterClrMapping/>
  </p:clrMapOvr>
  <p:transition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CE8009-2069-D6A8-C428-B8D2A59CD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A28350-B227-F541-8E2A-6DFE90F3E9B0}"/>
              </a:ext>
            </a:extLst>
          </p:cNvPr>
          <p:cNvSpPr/>
          <p:nvPr/>
        </p:nvSpPr>
        <p:spPr>
          <a:xfrm rot="-280827">
            <a:off x="-5195803" y="-2141897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68DE98A-D43D-7142-545C-A1F0F341FD28}"/>
              </a:ext>
            </a:extLst>
          </p:cNvPr>
          <p:cNvSpPr/>
          <p:nvPr/>
        </p:nvSpPr>
        <p:spPr>
          <a:xfrm rot="1794495">
            <a:off x="547980" y="5294314"/>
            <a:ext cx="6633057" cy="7802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8FDC503-BDA6-30F0-7E66-B97C6AE6A565}"/>
              </a:ext>
            </a:extLst>
          </p:cNvPr>
          <p:cNvSpPr/>
          <p:nvPr/>
        </p:nvSpPr>
        <p:spPr>
          <a:xfrm rot="-9088373">
            <a:off x="11713006" y="-5476143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52994E3-FF3B-F5F0-A0C8-BA1AD7B76EB6}"/>
              </a:ext>
            </a:extLst>
          </p:cNvPr>
          <p:cNvSpPr txBox="1"/>
          <p:nvPr/>
        </p:nvSpPr>
        <p:spPr>
          <a:xfrm>
            <a:off x="4495800" y="1482705"/>
            <a:ext cx="10134600" cy="1254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600" b="1" spc="-265" dirty="0">
                <a:solidFill>
                  <a:schemeClr val="bg1"/>
                </a:solidFill>
                <a:latin typeface="Agrandir" panose="020B0604020202020204" charset="0"/>
                <a:sym typeface="Agrandir"/>
              </a:rPr>
              <a:t>Vector Search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DD737FC-D767-3E34-79E7-315701C88A86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9" name="Picture 18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AE36F83-4416-66E8-AD9D-C65C8796B6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8194" name="Picture 2" descr="File Type Stock Illustrations – 31,487 File Type Stock Illustrations,  Vectors &amp; Clipart - Dreamstime">
            <a:extLst>
              <a:ext uri="{FF2B5EF4-FFF2-40B4-BE49-F238E27FC236}">
                <a16:creationId xmlns:a16="http://schemas.microsoft.com/office/drawing/2014/main" id="{306C24D6-C935-A3BF-7C79-BA2C33B9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t="2571" r="-129" b="57574"/>
          <a:stretch>
            <a:fillRect/>
          </a:stretch>
        </p:blipFill>
        <p:spPr bwMode="auto">
          <a:xfrm>
            <a:off x="2438400" y="6601475"/>
            <a:ext cx="12282244" cy="3518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white line on a green background&#10;&#10;AI-generated content may be incorrect.">
            <a:extLst>
              <a:ext uri="{FF2B5EF4-FFF2-40B4-BE49-F238E27FC236}">
                <a16:creationId xmlns:a16="http://schemas.microsoft.com/office/drawing/2014/main" id="{614327E4-0A78-790A-7FE5-5EE76DC64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48456"/>
            <a:ext cx="2441296" cy="244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white outline of a magnifying glass and a graph&#10;&#10;AI-generated content may be incorrect.">
            <a:extLst>
              <a:ext uri="{FF2B5EF4-FFF2-40B4-BE49-F238E27FC236}">
                <a16:creationId xmlns:a16="http://schemas.microsoft.com/office/drawing/2014/main" id="{DA8DBB37-FE7F-2C86-C29A-326206D1D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26" y="2712646"/>
            <a:ext cx="2395318" cy="2395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17B6B-FCAB-5E27-EA5C-6C2737EE93EE}"/>
              </a:ext>
            </a:extLst>
          </p:cNvPr>
          <p:cNvCxnSpPr/>
          <p:nvPr/>
        </p:nvCxnSpPr>
        <p:spPr>
          <a:xfrm flipH="1">
            <a:off x="5334000" y="4160179"/>
            <a:ext cx="65532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865156-59DD-DAAF-2BC5-B2BD53ABC9E6}"/>
              </a:ext>
            </a:extLst>
          </p:cNvPr>
          <p:cNvCxnSpPr>
            <a:cxnSpLocks/>
          </p:cNvCxnSpPr>
          <p:nvPr/>
        </p:nvCxnSpPr>
        <p:spPr>
          <a:xfrm>
            <a:off x="3657600" y="5448300"/>
            <a:ext cx="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87C208-9834-5623-F956-A0A7ADE7DCBB}"/>
              </a:ext>
            </a:extLst>
          </p:cNvPr>
          <p:cNvSpPr txBox="1"/>
          <p:nvPr/>
        </p:nvSpPr>
        <p:spPr>
          <a:xfrm>
            <a:off x="5562600" y="3162300"/>
            <a:ext cx="6324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</a:rPr>
              <a:t>[-0.02388945  0.05525852 -0.01165488 ...  0.00577787  0.03409787  -0.0068891 ]</a:t>
            </a:r>
          </a:p>
          <a:p>
            <a:endParaRPr lang="en-AE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8B556-002D-F802-487E-5973824D5AF9}"/>
              </a:ext>
            </a:extLst>
          </p:cNvPr>
          <p:cNvSpPr txBox="1"/>
          <p:nvPr/>
        </p:nvSpPr>
        <p:spPr>
          <a:xfrm>
            <a:off x="5522192" y="4354711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800" dirty="0">
                <a:solidFill>
                  <a:schemeClr val="bg1"/>
                </a:solidFill>
              </a:rPr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508517654"/>
      </p:ext>
    </p:extLst>
  </p:cSld>
  <p:clrMapOvr>
    <a:masterClrMapping/>
  </p:clrMapOvr>
  <p:transition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88037-C696-55B0-B85B-B6F3B59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CA1E9F-2C52-879B-5F3A-68E1A819C369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CEFAF52-8A1B-E46B-B722-3620803C37B4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3CE976-7DEE-CC00-027B-03B0616F9E57}"/>
              </a:ext>
            </a:extLst>
          </p:cNvPr>
          <p:cNvGrpSpPr/>
          <p:nvPr/>
        </p:nvGrpSpPr>
        <p:grpSpPr>
          <a:xfrm>
            <a:off x="8802445" y="5676900"/>
            <a:ext cx="3716330" cy="720832"/>
            <a:chOff x="0" y="0"/>
            <a:chExt cx="978787" cy="189849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97869E6-ED3F-7921-3527-1A5A9154D5B6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DF0C922-21F6-4953-ACC7-41C302EE9DD9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EA9B6BC-14DD-6D4E-6E32-26649FFE501D}"/>
              </a:ext>
            </a:extLst>
          </p:cNvPr>
          <p:cNvGrpSpPr/>
          <p:nvPr/>
        </p:nvGrpSpPr>
        <p:grpSpPr>
          <a:xfrm>
            <a:off x="13335000" y="5676900"/>
            <a:ext cx="3716330" cy="720832"/>
            <a:chOff x="0" y="0"/>
            <a:chExt cx="978787" cy="189849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F6DBCB1-8DB0-5CFF-F6AE-56928C7B291C}"/>
                </a:ext>
              </a:extLst>
            </p:cNvPr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72ABB83-7CC0-ADE2-0574-D5363D879601}"/>
                </a:ext>
              </a:extLst>
            </p:cNvPr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EBBDE66-C4DC-0709-082D-0E7D10D3D628}"/>
              </a:ext>
            </a:extLst>
          </p:cNvPr>
          <p:cNvSpPr txBox="1"/>
          <p:nvPr/>
        </p:nvSpPr>
        <p:spPr>
          <a:xfrm>
            <a:off x="9372600" y="5794537"/>
            <a:ext cx="2670470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Cloud Blueprint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06135AF-BCB2-BCBB-B6D6-D9BF1700CD1C}"/>
              </a:ext>
            </a:extLst>
          </p:cNvPr>
          <p:cNvSpPr txBox="1"/>
          <p:nvPr/>
        </p:nvSpPr>
        <p:spPr>
          <a:xfrm>
            <a:off x="13740859" y="5797874"/>
            <a:ext cx="3193761" cy="475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it-IT" sz="2799" spc="-111" dirty="0">
                <a:solidFill>
                  <a:srgbClr val="F3DD52"/>
                </a:solidFill>
                <a:latin typeface="Poppins"/>
                <a:cs typeface="Poppins"/>
              </a:rPr>
              <a:t>Setup Template</a:t>
            </a:r>
            <a:endParaRPr lang="en-US" sz="2799" spc="-111" dirty="0">
              <a:solidFill>
                <a:srgbClr val="F3DD52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EBB456E-BABB-51E7-E54C-57BF3786EFF3}"/>
              </a:ext>
            </a:extLst>
          </p:cNvPr>
          <p:cNvSpPr txBox="1"/>
          <p:nvPr/>
        </p:nvSpPr>
        <p:spPr>
          <a:xfrm>
            <a:off x="8802444" y="6721583"/>
            <a:ext cx="4303955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A text file that acts as a plan for your cloud setup.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CF43050-E801-C51D-204B-7E3E9BAC8D11}"/>
              </a:ext>
            </a:extLst>
          </p:cNvPr>
          <p:cNvSpPr txBox="1"/>
          <p:nvPr/>
        </p:nvSpPr>
        <p:spPr>
          <a:xfrm>
            <a:off x="13371454" y="6721583"/>
            <a:ext cx="447218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Defines all your cloud resources in a simple text file.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6FD4176-4DE3-946B-7F62-38F492668B85}"/>
              </a:ext>
            </a:extLst>
          </p:cNvPr>
          <p:cNvSpPr txBox="1"/>
          <p:nvPr/>
        </p:nvSpPr>
        <p:spPr>
          <a:xfrm>
            <a:off x="8802444" y="7688185"/>
            <a:ext cx="4042521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Automatically builds everything for you from that single file.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E87AC29-AADC-5A74-2B46-D6A3D424ABCB}"/>
              </a:ext>
            </a:extLst>
          </p:cNvPr>
          <p:cNvSpPr txBox="1"/>
          <p:nvPr/>
        </p:nvSpPr>
        <p:spPr>
          <a:xfrm>
            <a:off x="8821111" y="8584205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Lets you reliably create or delete the exact same setup.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E18D72E-0696-AE4B-62A5-CA0C58DC0037}"/>
              </a:ext>
            </a:extLst>
          </p:cNvPr>
          <p:cNvSpPr txBox="1"/>
          <p:nvPr/>
        </p:nvSpPr>
        <p:spPr>
          <a:xfrm>
            <a:off x="13335000" y="7687630"/>
            <a:ext cx="4648200" cy="67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Builds your entire environment automatically from that file.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2375B5CC-5711-FB17-F22C-5BEA9A50EF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47717" y="2755181"/>
            <a:ext cx="278501" cy="278501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47EC86AC-55FA-124F-C4F6-1E9FA91E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26243" y="2755181"/>
            <a:ext cx="278501" cy="278501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24A6A445-518D-A647-6755-CFA6929C48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7881" y="2755181"/>
            <a:ext cx="278501" cy="278501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:a16="http://schemas.microsoft.com/office/drawing/2014/main" id="{23305B1B-02E0-C003-C73B-5C2D3A9EF213}"/>
              </a:ext>
            </a:extLst>
          </p:cNvPr>
          <p:cNvSpPr txBox="1"/>
          <p:nvPr/>
        </p:nvSpPr>
        <p:spPr>
          <a:xfrm>
            <a:off x="8802445" y="1525923"/>
            <a:ext cx="9485555" cy="3481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sym typeface="Agrandir"/>
              </a:rPr>
              <a:t>Amazon </a:t>
            </a:r>
            <a:r>
              <a:rPr lang="it-IT" sz="9584" spc="-383" dirty="0">
                <a:solidFill>
                  <a:srgbClr val="F6F6F6"/>
                </a:solidFill>
                <a:latin typeface="Agrandir"/>
              </a:rPr>
              <a:t>CloudFormation </a:t>
            </a:r>
          </a:p>
          <a:p>
            <a:pPr>
              <a:lnSpc>
                <a:spcPts val="9584"/>
              </a:lnSpc>
            </a:pPr>
            <a:endParaRPr lang="en-US" sz="2800" dirty="0">
              <a:solidFill>
                <a:schemeClr val="bg1"/>
              </a:solidFill>
              <a:latin typeface="Agrandir" panose="020B0604020202020204" charset="0"/>
              <a:sym typeface="Agrandir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5851B-CD3E-3608-4327-A49B08CEC645}"/>
              </a:ext>
            </a:extLst>
          </p:cNvPr>
          <p:cNvSpPr txBox="1"/>
          <p:nvPr/>
        </p:nvSpPr>
        <p:spPr>
          <a:xfrm>
            <a:off x="8802445" y="4031040"/>
            <a:ext cx="9485555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Speed up cloud provisioning with infrastructure as code</a:t>
            </a:r>
          </a:p>
          <a:p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Agrandir" panose="020B0604020202020204" charset="0"/>
              </a:rPr>
              <a:t>IaC</a:t>
            </a:r>
            <a:r>
              <a:rPr lang="en-US" sz="2800" dirty="0">
                <a:solidFill>
                  <a:schemeClr val="bg1"/>
                </a:solidFill>
                <a:latin typeface="Agrandir" panose="020B0604020202020204" charset="0"/>
              </a:rPr>
              <a:t>)</a:t>
            </a:r>
            <a:br>
              <a:rPr lang="en-US" dirty="0"/>
            </a:br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97EFB7BC-D38A-5A0C-466A-358447C3797E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3C97009D-8272-0795-63D0-0688C977B8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30CB3446-829D-F0FD-EAD9-F83A73FC2120}"/>
              </a:ext>
            </a:extLst>
          </p:cNvPr>
          <p:cNvSpPr txBox="1"/>
          <p:nvPr/>
        </p:nvSpPr>
        <p:spPr>
          <a:xfrm>
            <a:off x="13313529" y="8544182"/>
            <a:ext cx="3716330" cy="67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1899" spc="-75" dirty="0">
                <a:solidFill>
                  <a:srgbClr val="D8D8D8"/>
                </a:solidFill>
                <a:latin typeface="Poppins"/>
                <a:cs typeface="Poppins"/>
              </a:rPr>
              <a:t>Lets you easily copy, update, or delete your setup.</a:t>
            </a:r>
            <a:endParaRPr lang="en-US" sz="1899" spc="-75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10242" name="Picture 2" descr="Automating Tasks in AWS with CloudFormation Detailed with Example | by  Sadok Smine | AWS in Plain English">
            <a:extLst>
              <a:ext uri="{FF2B5EF4-FFF2-40B4-BE49-F238E27FC236}">
                <a16:creationId xmlns:a16="http://schemas.microsoft.com/office/drawing/2014/main" id="{C1ADCA12-E706-2271-D808-87166E56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6636" y="3539582"/>
            <a:ext cx="9761036" cy="4880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1510850"/>
      </p:ext>
    </p:extLst>
  </p:cSld>
  <p:clrMapOvr>
    <a:masterClrMapping/>
  </p:clrMapOvr>
  <p:transition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28661-8BE3-B053-A25F-2C3B0B1E6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8BC543-1E82-F239-13F4-5F2F99E91EED}"/>
              </a:ext>
            </a:extLst>
          </p:cNvPr>
          <p:cNvSpPr/>
          <p:nvPr/>
        </p:nvSpPr>
        <p:spPr>
          <a:xfrm rot="-280827">
            <a:off x="-5195803" y="-2141897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4EC88ED-0D6B-D4B5-EAC4-24FAF7F0EE3C}"/>
              </a:ext>
            </a:extLst>
          </p:cNvPr>
          <p:cNvSpPr/>
          <p:nvPr/>
        </p:nvSpPr>
        <p:spPr>
          <a:xfrm rot="1794495">
            <a:off x="547980" y="5294314"/>
            <a:ext cx="6633057" cy="7802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949BFB-F4C8-7627-50E6-2127CF2D25F4}"/>
              </a:ext>
            </a:extLst>
          </p:cNvPr>
          <p:cNvSpPr/>
          <p:nvPr/>
        </p:nvSpPr>
        <p:spPr>
          <a:xfrm rot="-9088373">
            <a:off x="11713006" y="-5476143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8917F1D-497E-0706-35B0-B041640DD31D}"/>
              </a:ext>
            </a:extLst>
          </p:cNvPr>
          <p:cNvSpPr txBox="1"/>
          <p:nvPr/>
        </p:nvSpPr>
        <p:spPr>
          <a:xfrm>
            <a:off x="4495800" y="1482705"/>
            <a:ext cx="10134600" cy="1254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600" b="1" spc="-265" dirty="0">
                <a:solidFill>
                  <a:schemeClr val="bg1"/>
                </a:solidFill>
                <a:latin typeface="Agrandir" panose="020B0604020202020204" charset="0"/>
                <a:sym typeface="Agrandir"/>
              </a:rPr>
              <a:t>The Architecture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B7E3FC3-84AA-2894-E0C5-39718B52A326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9" name="Picture 18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1734DED3-0D6E-4F08-5757-4EED1C697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6" name="Picture 5" descr="A white line on a green background&#10;&#10;AI-generated content may be incorrect.">
            <a:extLst>
              <a:ext uri="{FF2B5EF4-FFF2-40B4-BE49-F238E27FC236}">
                <a16:creationId xmlns:a16="http://schemas.microsoft.com/office/drawing/2014/main" id="{3B070D73-0B49-F4BD-DA3A-AB3CCDD687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44" y="7091000"/>
            <a:ext cx="1902589" cy="1902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white outline of a magnifying glass and a graph&#10;&#10;AI-generated content may be incorrect.">
            <a:extLst>
              <a:ext uri="{FF2B5EF4-FFF2-40B4-BE49-F238E27FC236}">
                <a16:creationId xmlns:a16="http://schemas.microsoft.com/office/drawing/2014/main" id="{A5A220A6-C1F7-A311-0DD4-E2F6E7182B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064" y="4076700"/>
            <a:ext cx="1866757" cy="1866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61FA2B-EBE5-9B59-C579-4659A25AF3A2}"/>
              </a:ext>
            </a:extLst>
          </p:cNvPr>
          <p:cNvCxnSpPr>
            <a:cxnSpLocks/>
          </p:cNvCxnSpPr>
          <p:nvPr/>
        </p:nvCxnSpPr>
        <p:spPr>
          <a:xfrm>
            <a:off x="2731838" y="5372100"/>
            <a:ext cx="25259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296AC-7FA6-E16E-05FB-B98CE15DF788}"/>
              </a:ext>
            </a:extLst>
          </p:cNvPr>
          <p:cNvCxnSpPr>
            <a:cxnSpLocks/>
          </p:cNvCxnSpPr>
          <p:nvPr/>
        </p:nvCxnSpPr>
        <p:spPr>
          <a:xfrm>
            <a:off x="6477000" y="6122275"/>
            <a:ext cx="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A white line on an orange background&#10;&#10;AI-generated content may be incorrect.">
            <a:extLst>
              <a:ext uri="{FF2B5EF4-FFF2-40B4-BE49-F238E27FC236}">
                <a16:creationId xmlns:a16="http://schemas.microsoft.com/office/drawing/2014/main" id="{7E33E565-6FF0-F8EC-FE7A-328159E65D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26" y="4076700"/>
            <a:ext cx="1851952" cy="185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white line on a pink background&#10;&#10;AI-generated content may be incorrect.">
            <a:extLst>
              <a:ext uri="{FF2B5EF4-FFF2-40B4-BE49-F238E27FC236}">
                <a16:creationId xmlns:a16="http://schemas.microsoft.com/office/drawing/2014/main" id="{94D4A19D-CC64-5DFB-5116-D70A8203D8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" y="4076700"/>
            <a:ext cx="1866757" cy="1866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line drawing of a stack of coins with lightning bolt&#10;&#10;AI-generated content may be incorrect.">
            <a:extLst>
              <a:ext uri="{FF2B5EF4-FFF2-40B4-BE49-F238E27FC236}">
                <a16:creationId xmlns:a16="http://schemas.microsoft.com/office/drawing/2014/main" id="{EEA7D08F-5628-86FC-7714-C8154FE084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26" y="7089140"/>
            <a:ext cx="1906308" cy="1906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From Data to Decisions with Amazon Bedrock | by Kiran Chhablani | Medium">
            <a:extLst>
              <a:ext uri="{FF2B5EF4-FFF2-40B4-BE49-F238E27FC236}">
                <a16:creationId xmlns:a16="http://schemas.microsoft.com/office/drawing/2014/main" id="{1C78B735-70A4-78E9-223B-21A8EEB2C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4750" y1="51351" x2="36000" y2="40811"/>
                        <a14:foregroundMark x1="36000" y1="40811" x2="50250" y2="39459"/>
                        <a14:foregroundMark x1="50250" y1="39459" x2="35750" y2="50270"/>
                        <a14:foregroundMark x1="35750" y1="50270" x2="40750" y2="37297"/>
                        <a14:foregroundMark x1="40750" y1="37297" x2="28000" y2="43784"/>
                        <a14:foregroundMark x1="28000" y1="43784" x2="47500" y2="21892"/>
                        <a14:foregroundMark x1="47500" y1="21892" x2="48750" y2="36486"/>
                        <a14:foregroundMark x1="48750" y1="36486" x2="38250" y2="27027"/>
                        <a14:foregroundMark x1="38250" y1="27027" x2="51500" y2="29730"/>
                        <a14:foregroundMark x1="51500" y1="29730" x2="38250" y2="23514"/>
                        <a14:foregroundMark x1="38250" y1="23514" x2="52750" y2="28108"/>
                        <a14:foregroundMark x1="52750" y1="28108" x2="47250" y2="47838"/>
                        <a14:foregroundMark x1="47250" y1="47838" x2="30000" y2="43514"/>
                        <a14:foregroundMark x1="30000" y1="43514" x2="54250" y2="59459"/>
                        <a14:foregroundMark x1="54250" y1="59459" x2="59000" y2="71892"/>
                        <a14:foregroundMark x1="59000" y1="71892" x2="40000" y2="64865"/>
                        <a14:foregroundMark x1="40000" y1="64865" x2="49750" y2="52973"/>
                        <a14:foregroundMark x1="49750" y1="52973" x2="37750" y2="58649"/>
                        <a14:foregroundMark x1="37750" y1="58649" x2="24500" y2="50811"/>
                        <a14:foregroundMark x1="24500" y1="50811" x2="40500" y2="49730"/>
                        <a14:foregroundMark x1="40500" y1="49730" x2="28250" y2="52973"/>
                        <a14:foregroundMark x1="28250" y1="52973" x2="28750" y2="69189"/>
                        <a14:foregroundMark x1="28750" y1="69189" x2="49250" y2="62162"/>
                        <a14:foregroundMark x1="49250" y1="62162" x2="35250" y2="77838"/>
                        <a14:foregroundMark x1="35250" y1="77838" x2="49250" y2="68919"/>
                        <a14:foregroundMark x1="49250" y1="68919" x2="37750" y2="75946"/>
                        <a14:foregroundMark x1="37750" y1="75946" x2="51000" y2="69459"/>
                        <a14:foregroundMark x1="51000" y1="69459" x2="64000" y2="71622"/>
                        <a14:foregroundMark x1="64000" y1="71622" x2="55000" y2="55946"/>
                        <a14:foregroundMark x1="55000" y1="55946" x2="58000" y2="41081"/>
                        <a14:foregroundMark x1="58000" y1="41081" x2="53500" y2="28378"/>
                        <a14:foregroundMark x1="53500" y1="28378" x2="68750" y2="32973"/>
                        <a14:foregroundMark x1="68750" y1="32973" x2="49750" y2="53514"/>
                        <a14:foregroundMark x1="49750" y1="53514" x2="67250" y2="47297"/>
                        <a14:foregroundMark x1="67250" y1="47297" x2="54750" y2="47838"/>
                        <a14:foregroundMark x1="54750" y1="47838" x2="65000" y2="58378"/>
                        <a14:foregroundMark x1="65000" y1="58378" x2="77500" y2="43243"/>
                        <a14:foregroundMark x1="77500" y1="43243" x2="75250" y2="59730"/>
                        <a14:foregroundMark x1="75250" y1="59730" x2="62750" y2="55946"/>
                        <a14:foregroundMark x1="62750" y1="55946" x2="55500" y2="44054"/>
                        <a14:foregroundMark x1="55500" y1="44054" x2="70500" y2="35135"/>
                        <a14:foregroundMark x1="70500" y1="35135" x2="60750" y2="51351"/>
                        <a14:foregroundMark x1="60750" y1="51351" x2="74750" y2="54054"/>
                        <a14:foregroundMark x1="74750" y1="54054" x2="67750" y2="66757"/>
                        <a14:foregroundMark x1="67750" y1="66757" x2="54750" y2="66486"/>
                        <a14:foregroundMark x1="54750" y1="66486" x2="55500" y2="54595"/>
                        <a14:foregroundMark x1="35250" y1="32703" x2="49500" y2="31351"/>
                        <a14:foregroundMark x1="49500" y1="31351" x2="42750" y2="20000"/>
                        <a14:foregroundMark x1="42750" y1="20000" x2="52000" y2="32973"/>
                        <a14:foregroundMark x1="52000" y1="32973" x2="51250" y2="50000"/>
                        <a14:foregroundMark x1="51250" y1="50000" x2="54250" y2="35135"/>
                        <a14:foregroundMark x1="54250" y1="35135" x2="64500" y2="27027"/>
                        <a14:foregroundMark x1="64500" y1="27027" x2="51500" y2="40811"/>
                        <a14:foregroundMark x1="51500" y1="40811" x2="50250" y2="56486"/>
                        <a14:foregroundMark x1="50250" y1="56486" x2="31000" y2="46216"/>
                        <a14:foregroundMark x1="31000" y1="46216" x2="22500" y2="56757"/>
                        <a14:foregroundMark x1="22500" y1="56757" x2="41000" y2="45405"/>
                        <a14:foregroundMark x1="41000" y1="45405" x2="36250" y2="65946"/>
                        <a14:foregroundMark x1="36250" y1="65946" x2="44750" y2="74595"/>
                        <a14:foregroundMark x1="36250" y1="23514" x2="37250" y2="30270"/>
                        <a14:foregroundMark x1="46250" y1="23514" x2="33750" y2="21081"/>
                        <a14:foregroundMark x1="33750" y1="21081" x2="43250" y2="22973"/>
                        <a14:foregroundMark x1="52250" y1="22432" x2="52250" y2="22432"/>
                        <a14:foregroundMark x1="34250" y1="27027" x2="29250" y2="28919"/>
                        <a14:foregroundMark x1="33250" y1="38919" x2="27250" y2="33514"/>
                        <a14:foregroundMark x1="25500" y1="39189" x2="26250" y2="49459"/>
                        <a14:foregroundMark x1="21750" y1="45135" x2="24000" y2="50270"/>
                        <a14:foregroundMark x1="36750" y1="73784" x2="33750" y2="76216"/>
                        <a14:foregroundMark x1="37000" y1="77568" x2="48250" y2="79459"/>
                        <a14:foregroundMark x1="48250" y1="76486" x2="54000" y2="80270"/>
                        <a14:foregroundMark x1="50750" y1="66486" x2="60000" y2="69459"/>
                        <a14:foregroundMark x1="64250" y1="75405" x2="60000" y2="75135"/>
                        <a14:foregroundMark x1="63000" y1="29189" x2="66750" y2="2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10781" r="12659" b="10544"/>
          <a:stretch>
            <a:fillRect/>
          </a:stretch>
        </p:blipFill>
        <p:spPr bwMode="auto">
          <a:xfrm>
            <a:off x="10444882" y="4076700"/>
            <a:ext cx="1912936" cy="19258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D649A4-DA5C-6448-5C40-58469EF0EA0B}"/>
              </a:ext>
            </a:extLst>
          </p:cNvPr>
          <p:cNvCxnSpPr>
            <a:cxnSpLocks/>
          </p:cNvCxnSpPr>
          <p:nvPr/>
        </p:nvCxnSpPr>
        <p:spPr>
          <a:xfrm>
            <a:off x="15533442" y="6122275"/>
            <a:ext cx="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17EB96-A6FB-8043-45B1-107983B571D9}"/>
              </a:ext>
            </a:extLst>
          </p:cNvPr>
          <p:cNvCxnSpPr>
            <a:cxnSpLocks/>
          </p:cNvCxnSpPr>
          <p:nvPr/>
        </p:nvCxnSpPr>
        <p:spPr>
          <a:xfrm>
            <a:off x="7620000" y="5295900"/>
            <a:ext cx="25259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2AD19-E1C0-B0C7-AD72-293669CC4CEC}"/>
              </a:ext>
            </a:extLst>
          </p:cNvPr>
          <p:cNvCxnSpPr>
            <a:cxnSpLocks/>
          </p:cNvCxnSpPr>
          <p:nvPr/>
        </p:nvCxnSpPr>
        <p:spPr>
          <a:xfrm>
            <a:off x="12357818" y="5010078"/>
            <a:ext cx="21201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95D755-863B-0583-6C63-5BAC78580294}"/>
              </a:ext>
            </a:extLst>
          </p:cNvPr>
          <p:cNvCxnSpPr>
            <a:cxnSpLocks/>
          </p:cNvCxnSpPr>
          <p:nvPr/>
        </p:nvCxnSpPr>
        <p:spPr>
          <a:xfrm flipH="1">
            <a:off x="7543800" y="4686300"/>
            <a:ext cx="25146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DB8B96-FB4A-927F-093D-211914345ABF}"/>
              </a:ext>
            </a:extLst>
          </p:cNvPr>
          <p:cNvCxnSpPr>
            <a:cxnSpLocks/>
          </p:cNvCxnSpPr>
          <p:nvPr/>
        </p:nvCxnSpPr>
        <p:spPr>
          <a:xfrm flipH="1">
            <a:off x="2743200" y="4686300"/>
            <a:ext cx="25146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961657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604C2-2D35-4715-17CC-7818104B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0B4298-D259-28D6-3602-1899CCB30C40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13BE6A-7E39-21E3-F66B-E0D0D106BAD5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36F462D-64EB-B04B-F011-168C57815185}"/>
              </a:ext>
            </a:extLst>
          </p:cNvPr>
          <p:cNvSpPr txBox="1"/>
          <p:nvPr/>
        </p:nvSpPr>
        <p:spPr>
          <a:xfrm>
            <a:off x="1914614" y="1613319"/>
            <a:ext cx="9485555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88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The Prompt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3F0D78B3-ADBF-2E96-17BE-5EE300E09135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1903CF47-6E82-C196-EB02-349631A2E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4E1A87-A0EA-D7C1-4FA0-C731AF16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933288"/>
            <a:ext cx="16102056" cy="85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67833"/>
      </p:ext>
    </p:extLst>
  </p:cSld>
  <p:clrMapOvr>
    <a:masterClrMapping/>
  </p:clrMapOvr>
  <p:transition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F793D-D39A-044D-0588-1AF509B1E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BEF0F2-7D3D-945F-3082-E4BC4988CEF0}"/>
              </a:ext>
            </a:extLst>
          </p:cNvPr>
          <p:cNvSpPr/>
          <p:nvPr/>
        </p:nvSpPr>
        <p:spPr>
          <a:xfrm rot="10103251">
            <a:off x="-2659805" y="-190756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4894819-D207-38A8-0533-CCE7A24E4163}"/>
              </a:ext>
            </a:extLst>
          </p:cNvPr>
          <p:cNvSpPr/>
          <p:nvPr/>
        </p:nvSpPr>
        <p:spPr>
          <a:xfrm rot="-7047732">
            <a:off x="9231546" y="-3123828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A16559B-69BC-C1E9-CD83-75FE73975813}"/>
              </a:ext>
            </a:extLst>
          </p:cNvPr>
          <p:cNvSpPr txBox="1"/>
          <p:nvPr/>
        </p:nvSpPr>
        <p:spPr>
          <a:xfrm>
            <a:off x="9793045" y="4567221"/>
            <a:ext cx="9485555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88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It’s Demo Time !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D8B8EB80-2198-FB3F-70DE-792E9081556B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4" name="Picture 33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AF0F6FC6-96A3-AAF4-9D9B-83420C49B4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4D1EB-C0B0-A2F4-89A1-9E6851306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2388">
            <a:off x="-765272" y="2039149"/>
            <a:ext cx="10104826" cy="76677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bliqueTop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05403750"/>
      </p:ext>
    </p:extLst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8EE77-A8F8-CF74-053C-42F20242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11E125-9AEE-C827-928F-39269DF8BD4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B9528ED-EFAA-6103-BF46-35BE62F41010}"/>
              </a:ext>
            </a:extLst>
          </p:cNvPr>
          <p:cNvSpPr/>
          <p:nvPr/>
        </p:nvSpPr>
        <p:spPr>
          <a:xfrm rot="-9004511">
            <a:off x="766945" y="1600369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A42C97B-817B-D2C3-CBB6-87ACA16FB164}"/>
              </a:ext>
            </a:extLst>
          </p:cNvPr>
          <p:cNvSpPr/>
          <p:nvPr/>
        </p:nvSpPr>
        <p:spPr>
          <a:xfrm rot="-9088373">
            <a:off x="9712045" y="-7551136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BF9D687-1F9E-AF45-1B58-6EE5A8911B67}"/>
              </a:ext>
            </a:extLst>
          </p:cNvPr>
          <p:cNvSpPr txBox="1"/>
          <p:nvPr/>
        </p:nvSpPr>
        <p:spPr>
          <a:xfrm>
            <a:off x="4851693" y="3510895"/>
            <a:ext cx="635923" cy="408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1DAF173-AB1B-27A8-DABD-9AB1DB5C21C7}"/>
              </a:ext>
            </a:extLst>
          </p:cNvPr>
          <p:cNvSpPr txBox="1"/>
          <p:nvPr/>
        </p:nvSpPr>
        <p:spPr>
          <a:xfrm>
            <a:off x="11454302" y="3510895"/>
            <a:ext cx="5109111" cy="408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AWS Community Builder</a:t>
            </a:r>
          </a:p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Tech Lead</a:t>
            </a:r>
          </a:p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YouTube Content Creator</a:t>
            </a:r>
          </a:p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Jiu-Jitsu Fighter</a:t>
            </a: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F03B2DEC-3722-FE08-808C-6314041AF08A}"/>
              </a:ext>
            </a:extLst>
          </p:cNvPr>
          <p:cNvSpPr/>
          <p:nvPr/>
        </p:nvSpPr>
        <p:spPr>
          <a:xfrm>
            <a:off x="10423501" y="4745189"/>
            <a:ext cx="5717544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A9249FCF-2A81-99AE-3E2F-C151C76CA66D}"/>
              </a:ext>
            </a:extLst>
          </p:cNvPr>
          <p:cNvSpPr/>
          <p:nvPr/>
        </p:nvSpPr>
        <p:spPr>
          <a:xfrm>
            <a:off x="10423501" y="5781655"/>
            <a:ext cx="5717544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9E6683AA-C4E7-232F-68FF-688483969A42}"/>
              </a:ext>
            </a:extLst>
          </p:cNvPr>
          <p:cNvSpPr/>
          <p:nvPr/>
        </p:nvSpPr>
        <p:spPr>
          <a:xfrm>
            <a:off x="10423501" y="6891557"/>
            <a:ext cx="5717544" cy="0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442B847-23DD-DB91-0FC1-8B9F63720CF0}"/>
              </a:ext>
            </a:extLst>
          </p:cNvPr>
          <p:cNvSpPr/>
          <p:nvPr/>
        </p:nvSpPr>
        <p:spPr>
          <a:xfrm>
            <a:off x="16746793" y="9083930"/>
            <a:ext cx="446388" cy="348740"/>
          </a:xfrm>
          <a:custGeom>
            <a:avLst/>
            <a:gdLst/>
            <a:ahLst/>
            <a:cxnLst/>
            <a:rect l="l" t="t" r="r" b="b"/>
            <a:pathLst>
              <a:path w="446388" h="348740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BFA946-5AD9-C490-BC50-7885A7FCBD66}"/>
              </a:ext>
            </a:extLst>
          </p:cNvPr>
          <p:cNvSpPr txBox="1"/>
          <p:nvPr/>
        </p:nvSpPr>
        <p:spPr>
          <a:xfrm>
            <a:off x="10363200" y="1845732"/>
            <a:ext cx="63246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Ahmed Ali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E84821E-5254-A4A3-1EAD-69959CBAB803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22" name="Picture 21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05C47105-1A43-37B6-6F06-72997988BC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14" name="Picture 13" descr="A person with glasses and a beard&#10;&#10;AI-generated content may be incorrect.">
            <a:extLst>
              <a:ext uri="{FF2B5EF4-FFF2-40B4-BE49-F238E27FC236}">
                <a16:creationId xmlns:a16="http://schemas.microsoft.com/office/drawing/2014/main" id="{9A05C5CF-58FC-0CA0-0ED0-5CF14E6F4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56" y="345477"/>
            <a:ext cx="10415156" cy="104151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2D7E15C3-4833-AFE0-5E2F-968FF3CE0DE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89360" y="4018363"/>
            <a:ext cx="278501" cy="278501"/>
          </a:xfrm>
          <a:prstGeom prst="rect">
            <a:avLst/>
          </a:prstGeom>
        </p:spPr>
      </p:pic>
      <p:pic>
        <p:nvPicPr>
          <p:cNvPr id="21" name="Picture 27">
            <a:extLst>
              <a:ext uri="{FF2B5EF4-FFF2-40B4-BE49-F238E27FC236}">
                <a16:creationId xmlns:a16="http://schemas.microsoft.com/office/drawing/2014/main" id="{FF17273F-9B73-251B-7769-8086E845BBF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89360" y="5143500"/>
            <a:ext cx="278501" cy="278501"/>
          </a:xfrm>
          <a:prstGeom prst="rect">
            <a:avLst/>
          </a:prstGeom>
        </p:spPr>
      </p:pic>
      <p:pic>
        <p:nvPicPr>
          <p:cNvPr id="23" name="Picture 27">
            <a:extLst>
              <a:ext uri="{FF2B5EF4-FFF2-40B4-BE49-F238E27FC236}">
                <a16:creationId xmlns:a16="http://schemas.microsoft.com/office/drawing/2014/main" id="{6BE74DB7-4D7A-CF2A-3D2E-118C8C5097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89360" y="6160399"/>
            <a:ext cx="278501" cy="278501"/>
          </a:xfrm>
          <a:prstGeom prst="rect">
            <a:avLst/>
          </a:prstGeom>
        </p:spPr>
      </p:pic>
      <p:pic>
        <p:nvPicPr>
          <p:cNvPr id="24" name="Picture 27">
            <a:extLst>
              <a:ext uri="{FF2B5EF4-FFF2-40B4-BE49-F238E27FC236}">
                <a16:creationId xmlns:a16="http://schemas.microsoft.com/office/drawing/2014/main" id="{DA34A6A1-7E14-BC9E-971D-3A2431F9836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89360" y="7183037"/>
            <a:ext cx="278501" cy="2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1433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5CA23-04E7-37EF-93FA-BD0586E2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95EE14-CFBF-083E-37C3-029C1486A9E4}"/>
              </a:ext>
            </a:extLst>
          </p:cNvPr>
          <p:cNvSpPr/>
          <p:nvPr/>
        </p:nvSpPr>
        <p:spPr>
          <a:xfrm rot="-280827">
            <a:off x="-5195803" y="-2141897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BE626DD-5F5C-2AF9-1495-74A469021B34}"/>
              </a:ext>
            </a:extLst>
          </p:cNvPr>
          <p:cNvSpPr/>
          <p:nvPr/>
        </p:nvSpPr>
        <p:spPr>
          <a:xfrm rot="1794495">
            <a:off x="547980" y="5294314"/>
            <a:ext cx="6633057" cy="7802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719706D-0779-2FC2-4EE8-742D1D4E7A1D}"/>
              </a:ext>
            </a:extLst>
          </p:cNvPr>
          <p:cNvSpPr/>
          <p:nvPr/>
        </p:nvSpPr>
        <p:spPr>
          <a:xfrm rot="-9088373">
            <a:off x="11713006" y="-5476143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B58814-D0DA-3918-8B69-30569DAF7B3E}"/>
              </a:ext>
            </a:extLst>
          </p:cNvPr>
          <p:cNvSpPr txBox="1"/>
          <p:nvPr/>
        </p:nvSpPr>
        <p:spPr>
          <a:xfrm>
            <a:off x="5128227" y="456396"/>
            <a:ext cx="10134600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6000" b="1" spc="-265" dirty="0">
                <a:solidFill>
                  <a:schemeClr val="bg1"/>
                </a:solidFill>
                <a:latin typeface="Agrandir" panose="020B0604020202020204" charset="0"/>
                <a:sym typeface="Agrandir"/>
              </a:rPr>
              <a:t>Future Enhancements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6055FC2-C5E3-1456-5C99-508B9C4B1E65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9" name="Picture 18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6C2DE53-0E07-0CFE-7A3B-ED3816614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6" name="Picture 5" descr="A white line on a green background&#10;&#10;AI-generated content may be incorrect.">
            <a:extLst>
              <a:ext uri="{FF2B5EF4-FFF2-40B4-BE49-F238E27FC236}">
                <a16:creationId xmlns:a16="http://schemas.microsoft.com/office/drawing/2014/main" id="{EAC1BDFF-516A-2B98-FD55-DD8231904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544" y="7091000"/>
            <a:ext cx="1902589" cy="1902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white outline of a magnifying glass and a graph&#10;&#10;AI-generated content may be incorrect.">
            <a:extLst>
              <a:ext uri="{FF2B5EF4-FFF2-40B4-BE49-F238E27FC236}">
                <a16:creationId xmlns:a16="http://schemas.microsoft.com/office/drawing/2014/main" id="{CF018843-06F1-D2DF-9A84-8B101D132F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064" y="4076700"/>
            <a:ext cx="1866757" cy="1866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5594D6-0187-ECC0-FC02-36B762C54102}"/>
              </a:ext>
            </a:extLst>
          </p:cNvPr>
          <p:cNvCxnSpPr>
            <a:cxnSpLocks/>
          </p:cNvCxnSpPr>
          <p:nvPr/>
        </p:nvCxnSpPr>
        <p:spPr>
          <a:xfrm>
            <a:off x="2731838" y="5372100"/>
            <a:ext cx="25259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B48033-A79B-27F2-A304-EAD2DDCE0A7C}"/>
              </a:ext>
            </a:extLst>
          </p:cNvPr>
          <p:cNvCxnSpPr>
            <a:cxnSpLocks/>
          </p:cNvCxnSpPr>
          <p:nvPr/>
        </p:nvCxnSpPr>
        <p:spPr>
          <a:xfrm>
            <a:off x="6477000" y="6122275"/>
            <a:ext cx="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A white line on an orange background&#10;&#10;AI-generated content may be incorrect.">
            <a:extLst>
              <a:ext uri="{FF2B5EF4-FFF2-40B4-BE49-F238E27FC236}">
                <a16:creationId xmlns:a16="http://schemas.microsoft.com/office/drawing/2014/main" id="{43268BAB-6B16-FF48-F7B7-0C11679B79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26" y="4076700"/>
            <a:ext cx="1851952" cy="185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white line on a pink background&#10;&#10;AI-generated content may be incorrect.">
            <a:extLst>
              <a:ext uri="{FF2B5EF4-FFF2-40B4-BE49-F238E27FC236}">
                <a16:creationId xmlns:a16="http://schemas.microsoft.com/office/drawing/2014/main" id="{18AB3A73-9218-C0C4-8CB7-069B5F122D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" y="4076700"/>
            <a:ext cx="1866757" cy="18667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line drawing of a stack of coins with lightning bolt&#10;&#10;AI-generated content may be incorrect.">
            <a:extLst>
              <a:ext uri="{FF2B5EF4-FFF2-40B4-BE49-F238E27FC236}">
                <a16:creationId xmlns:a16="http://schemas.microsoft.com/office/drawing/2014/main" id="{3609B662-27BA-069E-8082-5802AA9EFB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26" y="7089140"/>
            <a:ext cx="1906308" cy="1906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From Data to Decisions with Amazon Bedrock | by Kiran Chhablani | Medium">
            <a:extLst>
              <a:ext uri="{FF2B5EF4-FFF2-40B4-BE49-F238E27FC236}">
                <a16:creationId xmlns:a16="http://schemas.microsoft.com/office/drawing/2014/main" id="{8481FECC-C1CD-9458-C304-5D3C8821A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4750" y1="51351" x2="36000" y2="40811"/>
                        <a14:foregroundMark x1="36000" y1="40811" x2="50250" y2="39459"/>
                        <a14:foregroundMark x1="50250" y1="39459" x2="35750" y2="50270"/>
                        <a14:foregroundMark x1="35750" y1="50270" x2="40750" y2="37297"/>
                        <a14:foregroundMark x1="40750" y1="37297" x2="28000" y2="43784"/>
                        <a14:foregroundMark x1="28000" y1="43784" x2="47500" y2="21892"/>
                        <a14:foregroundMark x1="47500" y1="21892" x2="48750" y2="36486"/>
                        <a14:foregroundMark x1="48750" y1="36486" x2="38250" y2="27027"/>
                        <a14:foregroundMark x1="38250" y1="27027" x2="51500" y2="29730"/>
                        <a14:foregroundMark x1="51500" y1="29730" x2="38250" y2="23514"/>
                        <a14:foregroundMark x1="38250" y1="23514" x2="52750" y2="28108"/>
                        <a14:foregroundMark x1="52750" y1="28108" x2="47250" y2="47838"/>
                        <a14:foregroundMark x1="47250" y1="47838" x2="30000" y2="43514"/>
                        <a14:foregroundMark x1="30000" y1="43514" x2="54250" y2="59459"/>
                        <a14:foregroundMark x1="54250" y1="59459" x2="59000" y2="71892"/>
                        <a14:foregroundMark x1="59000" y1="71892" x2="40000" y2="64865"/>
                        <a14:foregroundMark x1="40000" y1="64865" x2="49750" y2="52973"/>
                        <a14:foregroundMark x1="49750" y1="52973" x2="37750" y2="58649"/>
                        <a14:foregroundMark x1="37750" y1="58649" x2="24500" y2="50811"/>
                        <a14:foregroundMark x1="24500" y1="50811" x2="40500" y2="49730"/>
                        <a14:foregroundMark x1="40500" y1="49730" x2="28250" y2="52973"/>
                        <a14:foregroundMark x1="28250" y1="52973" x2="28750" y2="69189"/>
                        <a14:foregroundMark x1="28750" y1="69189" x2="49250" y2="62162"/>
                        <a14:foregroundMark x1="49250" y1="62162" x2="35250" y2="77838"/>
                        <a14:foregroundMark x1="35250" y1="77838" x2="49250" y2="68919"/>
                        <a14:foregroundMark x1="49250" y1="68919" x2="37750" y2="75946"/>
                        <a14:foregroundMark x1="37750" y1="75946" x2="51000" y2="69459"/>
                        <a14:foregroundMark x1="51000" y1="69459" x2="64000" y2="71622"/>
                        <a14:foregroundMark x1="64000" y1="71622" x2="55000" y2="55946"/>
                        <a14:foregroundMark x1="55000" y1="55946" x2="58000" y2="41081"/>
                        <a14:foregroundMark x1="58000" y1="41081" x2="53500" y2="28378"/>
                        <a14:foregroundMark x1="53500" y1="28378" x2="68750" y2="32973"/>
                        <a14:foregroundMark x1="68750" y1="32973" x2="49750" y2="53514"/>
                        <a14:foregroundMark x1="49750" y1="53514" x2="67250" y2="47297"/>
                        <a14:foregroundMark x1="67250" y1="47297" x2="54750" y2="47838"/>
                        <a14:foregroundMark x1="54750" y1="47838" x2="65000" y2="58378"/>
                        <a14:foregroundMark x1="65000" y1="58378" x2="77500" y2="43243"/>
                        <a14:foregroundMark x1="77500" y1="43243" x2="75250" y2="59730"/>
                        <a14:foregroundMark x1="75250" y1="59730" x2="62750" y2="55946"/>
                        <a14:foregroundMark x1="62750" y1="55946" x2="55500" y2="44054"/>
                        <a14:foregroundMark x1="55500" y1="44054" x2="70500" y2="35135"/>
                        <a14:foregroundMark x1="70500" y1="35135" x2="60750" y2="51351"/>
                        <a14:foregroundMark x1="60750" y1="51351" x2="74750" y2="54054"/>
                        <a14:foregroundMark x1="74750" y1="54054" x2="67750" y2="66757"/>
                        <a14:foregroundMark x1="67750" y1="66757" x2="54750" y2="66486"/>
                        <a14:foregroundMark x1="54750" y1="66486" x2="55500" y2="54595"/>
                        <a14:foregroundMark x1="35250" y1="32703" x2="49500" y2="31351"/>
                        <a14:foregroundMark x1="49500" y1="31351" x2="42750" y2="20000"/>
                        <a14:foregroundMark x1="42750" y1="20000" x2="52000" y2="32973"/>
                        <a14:foregroundMark x1="52000" y1="32973" x2="51250" y2="50000"/>
                        <a14:foregroundMark x1="51250" y1="50000" x2="54250" y2="35135"/>
                        <a14:foregroundMark x1="54250" y1="35135" x2="64500" y2="27027"/>
                        <a14:foregroundMark x1="64500" y1="27027" x2="51500" y2="40811"/>
                        <a14:foregroundMark x1="51500" y1="40811" x2="50250" y2="56486"/>
                        <a14:foregroundMark x1="50250" y1="56486" x2="31000" y2="46216"/>
                        <a14:foregroundMark x1="31000" y1="46216" x2="22500" y2="56757"/>
                        <a14:foregroundMark x1="22500" y1="56757" x2="41000" y2="45405"/>
                        <a14:foregroundMark x1="41000" y1="45405" x2="36250" y2="65946"/>
                        <a14:foregroundMark x1="36250" y1="65946" x2="44750" y2="74595"/>
                        <a14:foregroundMark x1="36250" y1="23514" x2="37250" y2="30270"/>
                        <a14:foregroundMark x1="46250" y1="23514" x2="33750" y2="21081"/>
                        <a14:foregroundMark x1="33750" y1="21081" x2="43250" y2="22973"/>
                        <a14:foregroundMark x1="52250" y1="22432" x2="52250" y2="22432"/>
                        <a14:foregroundMark x1="34250" y1="27027" x2="29250" y2="28919"/>
                        <a14:foregroundMark x1="33250" y1="38919" x2="27250" y2="33514"/>
                        <a14:foregroundMark x1="25500" y1="39189" x2="26250" y2="49459"/>
                        <a14:foregroundMark x1="21750" y1="45135" x2="24000" y2="50270"/>
                        <a14:foregroundMark x1="36750" y1="73784" x2="33750" y2="76216"/>
                        <a14:foregroundMark x1="37000" y1="77568" x2="48250" y2="79459"/>
                        <a14:foregroundMark x1="48250" y1="76486" x2="54000" y2="80270"/>
                        <a14:foregroundMark x1="50750" y1="66486" x2="60000" y2="69459"/>
                        <a14:foregroundMark x1="64250" y1="75405" x2="60000" y2="75135"/>
                        <a14:foregroundMark x1="63000" y1="29189" x2="66750" y2="23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10781" r="12659" b="10544"/>
          <a:stretch>
            <a:fillRect/>
          </a:stretch>
        </p:blipFill>
        <p:spPr bwMode="auto">
          <a:xfrm>
            <a:off x="10444882" y="4076700"/>
            <a:ext cx="1912936" cy="19258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61B8A5-11C6-B79A-1D3B-8EA8293BC9ED}"/>
              </a:ext>
            </a:extLst>
          </p:cNvPr>
          <p:cNvCxnSpPr>
            <a:cxnSpLocks/>
          </p:cNvCxnSpPr>
          <p:nvPr/>
        </p:nvCxnSpPr>
        <p:spPr>
          <a:xfrm>
            <a:off x="15533442" y="6122275"/>
            <a:ext cx="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F19F8A-402F-EAD8-070F-8265FD2C10F4}"/>
              </a:ext>
            </a:extLst>
          </p:cNvPr>
          <p:cNvCxnSpPr>
            <a:cxnSpLocks/>
          </p:cNvCxnSpPr>
          <p:nvPr/>
        </p:nvCxnSpPr>
        <p:spPr>
          <a:xfrm>
            <a:off x="7620000" y="5295900"/>
            <a:ext cx="25259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5FE85B-89BD-5916-03E4-E6EB3EBEF410}"/>
              </a:ext>
            </a:extLst>
          </p:cNvPr>
          <p:cNvCxnSpPr>
            <a:cxnSpLocks/>
          </p:cNvCxnSpPr>
          <p:nvPr/>
        </p:nvCxnSpPr>
        <p:spPr>
          <a:xfrm>
            <a:off x="12357818" y="5010078"/>
            <a:ext cx="21201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54820C-164B-EDF4-51C4-F869CBF3B64B}"/>
              </a:ext>
            </a:extLst>
          </p:cNvPr>
          <p:cNvCxnSpPr>
            <a:cxnSpLocks/>
          </p:cNvCxnSpPr>
          <p:nvPr/>
        </p:nvCxnSpPr>
        <p:spPr>
          <a:xfrm flipH="1">
            <a:off x="7543800" y="4686300"/>
            <a:ext cx="25146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BE2A01-2C67-C8A8-16C6-D4528A382ADC}"/>
              </a:ext>
            </a:extLst>
          </p:cNvPr>
          <p:cNvCxnSpPr>
            <a:cxnSpLocks/>
          </p:cNvCxnSpPr>
          <p:nvPr/>
        </p:nvCxnSpPr>
        <p:spPr>
          <a:xfrm flipH="1">
            <a:off x="2743200" y="4686300"/>
            <a:ext cx="25146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5EF5E24-9A0D-C5FB-FF0E-E8530D17F2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986" b="93623" l="9926" r="93300">
                        <a14:foregroundMark x1="18859" y1="24058" x2="23821" y2="54493"/>
                        <a14:foregroundMark x1="45161" y1="26377" x2="46402" y2="52174"/>
                        <a14:foregroundMark x1="61787" y1="28116" x2="64516" y2="60290"/>
                        <a14:foregroundMark x1="86352" y1="39420" x2="75434" y2="65797"/>
                        <a14:foregroundMark x1="75434" y1="65797" x2="75682" y2="65217"/>
                        <a14:foregroundMark x1="57568" y1="86667" x2="25806" y2="86087"/>
                        <a14:foregroundMark x1="63772" y1="91594" x2="63772" y2="91594"/>
                        <a14:foregroundMark x1="63772" y1="91594" x2="63772" y2="91594"/>
                        <a14:foregroundMark x1="35732" y1="41159" x2="35732" y2="41159"/>
                        <a14:foregroundMark x1="93548" y1="20870" x2="93548" y2="20870"/>
                        <a14:foregroundMark x1="22581" y1="93623" x2="22581" y2="93623"/>
                        <a14:foregroundMark x1="69727" y1="85797" x2="69727" y2="85797"/>
                        <a14:foregroundMark x1="69727" y1="85797" x2="69727" y2="85797"/>
                        <a14:foregroundMark x1="60298" y1="85797" x2="77667" y2="8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497" y="7242002"/>
            <a:ext cx="1647030" cy="1409988"/>
          </a:xfrm>
          <a:prstGeom prst="rect">
            <a:avLst/>
          </a:prstGeom>
        </p:spPr>
      </p:pic>
      <p:pic>
        <p:nvPicPr>
          <p:cNvPr id="21" name="Picture 20" descr="A white line on an orange background&#10;&#10;AI-generated content may be incorrect.">
            <a:extLst>
              <a:ext uri="{FF2B5EF4-FFF2-40B4-BE49-F238E27FC236}">
                <a16:creationId xmlns:a16="http://schemas.microsoft.com/office/drawing/2014/main" id="{4388D422-F766-0BAD-1B7D-E964E43CD8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350" y="6980209"/>
            <a:ext cx="1851952" cy="1851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C25332-F340-EDDB-C025-2E00DA4CF41F}"/>
              </a:ext>
            </a:extLst>
          </p:cNvPr>
          <p:cNvCxnSpPr>
            <a:cxnSpLocks/>
          </p:cNvCxnSpPr>
          <p:nvPr/>
        </p:nvCxnSpPr>
        <p:spPr>
          <a:xfrm>
            <a:off x="7421511" y="7906185"/>
            <a:ext cx="103668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AE0C92-BB0D-8D05-45E7-96B21FA9059D}"/>
              </a:ext>
            </a:extLst>
          </p:cNvPr>
          <p:cNvCxnSpPr>
            <a:cxnSpLocks/>
          </p:cNvCxnSpPr>
          <p:nvPr/>
        </p:nvCxnSpPr>
        <p:spPr>
          <a:xfrm>
            <a:off x="10195527" y="7946996"/>
            <a:ext cx="103668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8" name="Picture 27" descr="A white line drawing of a funnel and a circle with dots&#10;&#10;AI-generated content may be incorrect.">
            <a:extLst>
              <a:ext uri="{FF2B5EF4-FFF2-40B4-BE49-F238E27FC236}">
                <a16:creationId xmlns:a16="http://schemas.microsoft.com/office/drawing/2014/main" id="{B7110467-3FAC-3101-6B60-4D8B6A2A8D9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6" y="7946996"/>
            <a:ext cx="1866756" cy="1866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94208D-849D-8873-26BA-D7DD015F5FF6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7386764" y="4293389"/>
            <a:ext cx="401790" cy="947933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685DB80-EE7E-C2C4-E801-5D7345C8C8CC}"/>
              </a:ext>
            </a:extLst>
          </p:cNvPr>
          <p:cNvSpPr txBox="1"/>
          <p:nvPr/>
        </p:nvSpPr>
        <p:spPr>
          <a:xfrm>
            <a:off x="2971800" y="9258300"/>
            <a:ext cx="998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DynamoDB streams for integration with other services and parties</a:t>
            </a:r>
            <a:endParaRPr lang="en-AE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9BBB56-7E33-65C1-A146-CC02D884EA91}"/>
              </a:ext>
            </a:extLst>
          </p:cNvPr>
          <p:cNvSpPr txBox="1"/>
          <p:nvPr/>
        </p:nvSpPr>
        <p:spPr>
          <a:xfrm>
            <a:off x="12550416" y="3059328"/>
            <a:ext cx="5929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More files in the knowledge base </a:t>
            </a:r>
          </a:p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for RAG enhancement</a:t>
            </a:r>
            <a:endParaRPr lang="en-AE" sz="32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75BDD1-5621-5A6B-588F-D0CB7EFCBDAE}"/>
              </a:ext>
            </a:extLst>
          </p:cNvPr>
          <p:cNvSpPr txBox="1"/>
          <p:nvPr/>
        </p:nvSpPr>
        <p:spPr>
          <a:xfrm>
            <a:off x="5562600" y="2923282"/>
            <a:ext cx="5929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Prompt engineering and selecting </a:t>
            </a:r>
          </a:p>
          <a:p>
            <a:r>
              <a:rPr lang="en-US" sz="3200" dirty="0">
                <a:solidFill>
                  <a:schemeClr val="accent6"/>
                </a:solidFill>
                <a:latin typeface="+mj-lt"/>
              </a:rPr>
              <a:t>a more powerful model</a:t>
            </a:r>
            <a:endParaRPr lang="en-AE" sz="32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478939"/>
      </p:ext>
    </p:extLst>
  </p:cSld>
  <p:clrMapOvr>
    <a:masterClrMapping/>
  </p:clrMapOvr>
  <p:transition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24422">
            <a:off x="4440726" y="-5286740"/>
            <a:ext cx="15504871" cy="15485490"/>
          </a:xfrm>
          <a:custGeom>
            <a:avLst/>
            <a:gdLst/>
            <a:ahLst/>
            <a:cxnLst/>
            <a:rect l="l" t="t" r="r" b="b"/>
            <a:pathLst>
              <a:path w="15504871" h="15485490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9088373">
            <a:off x="9754750" y="1418968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1794495">
            <a:off x="-2008323" y="-4836870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TextBox 5"/>
          <p:cNvSpPr txBox="1"/>
          <p:nvPr/>
        </p:nvSpPr>
        <p:spPr>
          <a:xfrm>
            <a:off x="381000" y="4076700"/>
            <a:ext cx="12066307" cy="2902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5331" y="6198574"/>
            <a:ext cx="6297934" cy="13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5"/>
              </a:lnSpc>
              <a:spcBef>
                <a:spcPct val="0"/>
              </a:spcBef>
            </a:pPr>
            <a:r>
              <a:rPr lang="en-US" sz="8385" u="none" strike="noStrike" spc="-335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Get in touch!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3153DBF3-1A23-1202-26E7-03E12E7BE8C3}"/>
              </a:ext>
            </a:extLst>
          </p:cNvPr>
          <p:cNvSpPr txBox="1"/>
          <p:nvPr/>
        </p:nvSpPr>
        <p:spPr>
          <a:xfrm>
            <a:off x="2676614" y="2174424"/>
            <a:ext cx="5271318" cy="456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600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6" name="Picture 15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706C6DE4-D25A-4585-1167-A6BF6BAEB4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1376253"/>
            <a:ext cx="1862247" cy="1862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E2B86FE-FABD-0610-AA3B-0BE41BCDFF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-885"/>
            <a:ext cx="5078912" cy="5078912"/>
          </a:xfrm>
          <a:prstGeom prst="rect">
            <a:avLst/>
          </a:prstGeom>
        </p:spPr>
      </p:pic>
      <p:pic>
        <p:nvPicPr>
          <p:cNvPr id="18" name="Picture 1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2D23A571-1426-419B-D970-C415ED428D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5187513"/>
            <a:ext cx="5066703" cy="5066703"/>
          </a:xfrm>
          <a:prstGeom prst="rect">
            <a:avLst/>
          </a:prstGeom>
        </p:spPr>
      </p:pic>
      <p:pic>
        <p:nvPicPr>
          <p:cNvPr id="19" name="Picture 4" descr="Youtube - Free social media icons">
            <a:extLst>
              <a:ext uri="{FF2B5EF4-FFF2-40B4-BE49-F238E27FC236}">
                <a16:creationId xmlns:a16="http://schemas.microsoft.com/office/drawing/2014/main" id="{661E58FC-96F5-330E-3D85-B2EF0CFA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656" y="712007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FEE3D4-AB23-D6B5-C0AB-5BBD577E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659" y="2076187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5" name="Freeform 5"/>
          <p:cNvSpPr/>
          <p:nvPr/>
        </p:nvSpPr>
        <p:spPr>
          <a:xfrm rot="-9004511">
            <a:off x="383895" y="1724055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6" name="Freeform 6"/>
          <p:cNvSpPr/>
          <p:nvPr/>
        </p:nvSpPr>
        <p:spPr>
          <a:xfrm rot="-9088373">
            <a:off x="9712045" y="-7551136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8" name="Freeform 18"/>
          <p:cNvSpPr/>
          <p:nvPr/>
        </p:nvSpPr>
        <p:spPr>
          <a:xfrm>
            <a:off x="16746793" y="9083930"/>
            <a:ext cx="446388" cy="348740"/>
          </a:xfrm>
          <a:custGeom>
            <a:avLst/>
            <a:gdLst/>
            <a:ahLst/>
            <a:cxnLst/>
            <a:rect l="l" t="t" r="r" b="b"/>
            <a:pathLst>
              <a:path w="446388" h="348740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9" name="TextBox 19"/>
          <p:cNvSpPr txBox="1"/>
          <p:nvPr/>
        </p:nvSpPr>
        <p:spPr>
          <a:xfrm>
            <a:off x="3581400" y="1925793"/>
            <a:ext cx="111252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Table of Content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22" name="Picture 21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4F2EAF07-0E9E-7B71-23FE-5614502867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C64649C6-1812-2A1E-5C3B-3F7718E5622A}"/>
              </a:ext>
            </a:extLst>
          </p:cNvPr>
          <p:cNvSpPr txBox="1"/>
          <p:nvPr/>
        </p:nvSpPr>
        <p:spPr>
          <a:xfrm>
            <a:off x="3164347" y="3179183"/>
            <a:ext cx="635923" cy="730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  <a:p>
            <a:pPr algn="l">
              <a:lnSpc>
                <a:spcPts val="825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  <a:p>
            <a:pPr>
              <a:lnSpc>
                <a:spcPts val="825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  <a:p>
            <a:pPr>
              <a:lnSpc>
                <a:spcPts val="825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  <a:p>
            <a:pPr>
              <a:lnSpc>
                <a:spcPts val="8250"/>
              </a:lnSpc>
            </a:pPr>
            <a:endParaRPr lang="en-US" sz="3300" spc="-132" dirty="0">
              <a:solidFill>
                <a:srgbClr val="F3DD5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D53BA298-CA40-7613-F71F-95EAAF5F771B}"/>
              </a:ext>
            </a:extLst>
          </p:cNvPr>
          <p:cNvSpPr txBox="1"/>
          <p:nvPr/>
        </p:nvSpPr>
        <p:spPr>
          <a:xfrm>
            <a:off x="3774001" y="3162300"/>
            <a:ext cx="9865799" cy="6238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AE" sz="3300" spc="-132" dirty="0">
                <a:solidFill>
                  <a:srgbClr val="D8D8D8"/>
                </a:solidFill>
                <a:latin typeface="Poppins"/>
                <a:cs typeface="Poppins"/>
              </a:rPr>
              <a:t>The Confidence Gap: Why AI Seems Hard?</a:t>
            </a:r>
            <a:endParaRPr lang="en-US" sz="3300" spc="-132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8250"/>
              </a:lnSpc>
            </a:pPr>
            <a:r>
              <a:rPr lang="en-AE" sz="3300" spc="-132" dirty="0">
                <a:solidFill>
                  <a:srgbClr val="D8D8D8"/>
                </a:solidFill>
                <a:latin typeface="Poppins"/>
                <a:cs typeface="Poppins"/>
              </a:rPr>
              <a:t>The Use Case</a:t>
            </a:r>
          </a:p>
          <a:p>
            <a:pPr>
              <a:lnSpc>
                <a:spcPts val="8250"/>
              </a:lnSpc>
            </a:pPr>
            <a:r>
              <a:rPr lang="en-AE" sz="3300" spc="-132" dirty="0">
                <a:solidFill>
                  <a:srgbClr val="D8D8D8"/>
                </a:solidFill>
                <a:latin typeface="Poppins"/>
                <a:cs typeface="Poppins"/>
              </a:rPr>
              <a:t>The "How-To" Guide: Introducing Our Tools</a:t>
            </a:r>
          </a:p>
          <a:p>
            <a:pPr>
              <a:lnSpc>
                <a:spcPts val="8250"/>
              </a:lnSpc>
            </a:pPr>
            <a:r>
              <a:rPr lang="en-AE" sz="3300" spc="-132" dirty="0">
                <a:solidFill>
                  <a:srgbClr val="D8D8D8"/>
                </a:solidFill>
                <a:latin typeface="Poppins"/>
                <a:cs typeface="Poppins"/>
              </a:rPr>
              <a:t>The Blueprint: Our Application Architecture</a:t>
            </a:r>
          </a:p>
          <a:p>
            <a:pPr>
              <a:lnSpc>
                <a:spcPts val="8250"/>
              </a:lnSpc>
            </a:pPr>
            <a:r>
              <a:rPr lang="en-AE" sz="3300" spc="-132" dirty="0">
                <a:solidFill>
                  <a:srgbClr val="D8D8D8"/>
                </a:solidFill>
                <a:latin typeface="Poppins"/>
                <a:cs typeface="Poppins"/>
              </a:rPr>
              <a:t>Proof in Action: Demo  </a:t>
            </a:r>
          </a:p>
          <a:p>
            <a:pPr>
              <a:lnSpc>
                <a:spcPts val="8250"/>
              </a:lnSpc>
            </a:pPr>
            <a:r>
              <a:rPr lang="en-AE" sz="3300" spc="-132" dirty="0">
                <a:solidFill>
                  <a:srgbClr val="D8D8D8"/>
                </a:solidFill>
                <a:latin typeface="Poppins"/>
                <a:cs typeface="Poppins"/>
              </a:rPr>
              <a:t>Future Enhancements</a:t>
            </a:r>
            <a:endParaRPr lang="en-US" sz="3300" spc="-132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32" name="AutoShape 13">
            <a:extLst>
              <a:ext uri="{FF2B5EF4-FFF2-40B4-BE49-F238E27FC236}">
                <a16:creationId xmlns:a16="http://schemas.microsoft.com/office/drawing/2014/main" id="{2CACA19C-0D6B-4CFB-294D-2121DCA630CF}"/>
              </a:ext>
            </a:extLst>
          </p:cNvPr>
          <p:cNvSpPr/>
          <p:nvPr/>
        </p:nvSpPr>
        <p:spPr>
          <a:xfrm flipV="1">
            <a:off x="3117589" y="4376243"/>
            <a:ext cx="8305800" cy="37234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33" name="AutoShape 15">
            <a:extLst>
              <a:ext uri="{FF2B5EF4-FFF2-40B4-BE49-F238E27FC236}">
                <a16:creationId xmlns:a16="http://schemas.microsoft.com/office/drawing/2014/main" id="{D1ADD83F-238E-1EBA-4C4F-E374A1BFF45F}"/>
              </a:ext>
            </a:extLst>
          </p:cNvPr>
          <p:cNvSpPr/>
          <p:nvPr/>
        </p:nvSpPr>
        <p:spPr>
          <a:xfrm flipV="1">
            <a:off x="3117589" y="5412709"/>
            <a:ext cx="8305800" cy="37234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34" name="AutoShape 17">
            <a:extLst>
              <a:ext uri="{FF2B5EF4-FFF2-40B4-BE49-F238E27FC236}">
                <a16:creationId xmlns:a16="http://schemas.microsoft.com/office/drawing/2014/main" id="{3939EE9E-5EF0-B8D5-DE30-B569F1559A15}"/>
              </a:ext>
            </a:extLst>
          </p:cNvPr>
          <p:cNvSpPr/>
          <p:nvPr/>
        </p:nvSpPr>
        <p:spPr>
          <a:xfrm flipV="1">
            <a:off x="3117589" y="6490099"/>
            <a:ext cx="8305800" cy="69746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35" name="AutoShape 17">
            <a:extLst>
              <a:ext uri="{FF2B5EF4-FFF2-40B4-BE49-F238E27FC236}">
                <a16:creationId xmlns:a16="http://schemas.microsoft.com/office/drawing/2014/main" id="{60475007-D359-43F7-8F0F-F008122C50BB}"/>
              </a:ext>
            </a:extLst>
          </p:cNvPr>
          <p:cNvSpPr/>
          <p:nvPr/>
        </p:nvSpPr>
        <p:spPr>
          <a:xfrm flipV="1">
            <a:off x="3124200" y="7517754"/>
            <a:ext cx="8305800" cy="69746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3" name="AutoShape 17">
            <a:extLst>
              <a:ext uri="{FF2B5EF4-FFF2-40B4-BE49-F238E27FC236}">
                <a16:creationId xmlns:a16="http://schemas.microsoft.com/office/drawing/2014/main" id="{F0E6A921-5D3D-9189-C26D-77A88A72BD48}"/>
              </a:ext>
            </a:extLst>
          </p:cNvPr>
          <p:cNvSpPr/>
          <p:nvPr/>
        </p:nvSpPr>
        <p:spPr>
          <a:xfrm flipV="1">
            <a:off x="3124200" y="8591008"/>
            <a:ext cx="8305800" cy="69746"/>
          </a:xfrm>
          <a:prstGeom prst="line">
            <a:avLst/>
          </a:prstGeom>
          <a:ln w="19050" cap="flat">
            <a:solidFill>
              <a:srgbClr val="37B59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61751">
            <a:off x="5364107" y="-3936538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7047732">
            <a:off x="9506919" y="-415425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-7047732">
            <a:off x="-574452" y="5118119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5" name="Group 5"/>
          <p:cNvGrpSpPr/>
          <p:nvPr/>
        </p:nvGrpSpPr>
        <p:grpSpPr>
          <a:xfrm>
            <a:off x="12159760" y="8218634"/>
            <a:ext cx="4863589" cy="720832"/>
            <a:chOff x="0" y="0"/>
            <a:chExt cx="1280945" cy="189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0945" cy="189849"/>
            </a:xfrm>
            <a:custGeom>
              <a:avLst/>
              <a:gdLst/>
              <a:ahLst/>
              <a:cxnLst/>
              <a:rect l="l" t="t" r="r" b="b"/>
              <a:pathLst>
                <a:path w="1280945" h="189849">
                  <a:moveTo>
                    <a:pt x="81182" y="0"/>
                  </a:moveTo>
                  <a:lnTo>
                    <a:pt x="1199763" y="0"/>
                  </a:lnTo>
                  <a:cubicBezTo>
                    <a:pt x="1244599" y="0"/>
                    <a:pt x="1280945" y="36347"/>
                    <a:pt x="1280945" y="81182"/>
                  </a:cubicBezTo>
                  <a:lnTo>
                    <a:pt x="1280945" y="108666"/>
                  </a:lnTo>
                  <a:cubicBezTo>
                    <a:pt x="1280945" y="130197"/>
                    <a:pt x="1272392" y="150846"/>
                    <a:pt x="1257168" y="166071"/>
                  </a:cubicBezTo>
                  <a:cubicBezTo>
                    <a:pt x="1241943" y="181296"/>
                    <a:pt x="1221294" y="189849"/>
                    <a:pt x="1199763" y="189849"/>
                  </a:cubicBezTo>
                  <a:lnTo>
                    <a:pt x="81182" y="189849"/>
                  </a:lnTo>
                  <a:cubicBezTo>
                    <a:pt x="59652" y="189849"/>
                    <a:pt x="39002" y="181296"/>
                    <a:pt x="23778" y="166071"/>
                  </a:cubicBezTo>
                  <a:cubicBezTo>
                    <a:pt x="8553" y="150846"/>
                    <a:pt x="0" y="130197"/>
                    <a:pt x="0" y="108666"/>
                  </a:cubicBezTo>
                  <a:lnTo>
                    <a:pt x="0" y="81182"/>
                  </a:lnTo>
                  <a:cubicBezTo>
                    <a:pt x="0" y="59652"/>
                    <a:pt x="8553" y="39002"/>
                    <a:pt x="23778" y="23778"/>
                  </a:cubicBezTo>
                  <a:cubicBezTo>
                    <a:pt x="39002" y="8553"/>
                    <a:pt x="59652" y="0"/>
                    <a:pt x="811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0945" cy="227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93407" y="8423412"/>
            <a:ext cx="429286" cy="318452"/>
          </a:xfrm>
          <a:custGeom>
            <a:avLst/>
            <a:gdLst/>
            <a:ahLst/>
            <a:cxnLst/>
            <a:rect l="l" t="t" r="r" b="b"/>
            <a:pathLst>
              <a:path w="429286" h="318452">
                <a:moveTo>
                  <a:pt x="0" y="0"/>
                </a:moveTo>
                <a:lnTo>
                  <a:pt x="429286" y="0"/>
                </a:lnTo>
                <a:lnTo>
                  <a:pt x="429286" y="318452"/>
                </a:lnTo>
                <a:lnTo>
                  <a:pt x="0" y="318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grpSp>
        <p:nvGrpSpPr>
          <p:cNvPr id="9" name="Group 9"/>
          <p:cNvGrpSpPr/>
          <p:nvPr/>
        </p:nvGrpSpPr>
        <p:grpSpPr>
          <a:xfrm>
            <a:off x="1028700" y="4344971"/>
            <a:ext cx="4537894" cy="3001163"/>
            <a:chOff x="0" y="0"/>
            <a:chExt cx="1195166" cy="7904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A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75053" y="4344971"/>
            <a:ext cx="4537894" cy="3001163"/>
            <a:chOff x="0" y="0"/>
            <a:chExt cx="1195166" cy="7904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74524" y="4344971"/>
            <a:ext cx="4537894" cy="3001163"/>
            <a:chOff x="0" y="0"/>
            <a:chExt cx="1195166" cy="7904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747778"/>
                  </a:lnTo>
                  <a:cubicBezTo>
                    <a:pt x="1195166" y="771334"/>
                    <a:pt x="1176070" y="790430"/>
                    <a:pt x="1152514" y="790430"/>
                  </a:cubicBezTo>
                  <a:lnTo>
                    <a:pt x="42651" y="790430"/>
                  </a:lnTo>
                  <a:cubicBezTo>
                    <a:pt x="19096" y="790430"/>
                    <a:pt x="0" y="771334"/>
                    <a:pt x="0" y="747778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A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7411" y="3669816"/>
            <a:ext cx="278501" cy="27850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53764" y="3669816"/>
            <a:ext cx="278501" cy="27850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653235" y="3669816"/>
            <a:ext cx="278501" cy="278501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2446413" y="4522638"/>
            <a:ext cx="2105352" cy="2517611"/>
          </a:xfrm>
          <a:custGeom>
            <a:avLst/>
            <a:gdLst/>
            <a:ahLst/>
            <a:cxnLst/>
            <a:rect l="l" t="t" r="r" b="b"/>
            <a:pathLst>
              <a:path w="2105352" h="2517611">
                <a:moveTo>
                  <a:pt x="0" y="0"/>
                </a:moveTo>
                <a:lnTo>
                  <a:pt x="2105353" y="0"/>
                </a:lnTo>
                <a:lnTo>
                  <a:pt x="2105353" y="2517611"/>
                </a:lnTo>
                <a:lnTo>
                  <a:pt x="0" y="2517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2" name="Freeform 22"/>
          <p:cNvSpPr/>
          <p:nvPr/>
        </p:nvSpPr>
        <p:spPr>
          <a:xfrm>
            <a:off x="8022879" y="4439672"/>
            <a:ext cx="2242241" cy="2738615"/>
          </a:xfrm>
          <a:custGeom>
            <a:avLst/>
            <a:gdLst/>
            <a:ahLst/>
            <a:cxnLst/>
            <a:rect l="l" t="t" r="r" b="b"/>
            <a:pathLst>
              <a:path w="2242241" h="2738615">
                <a:moveTo>
                  <a:pt x="0" y="0"/>
                </a:moveTo>
                <a:lnTo>
                  <a:pt x="2242242" y="0"/>
                </a:lnTo>
                <a:lnTo>
                  <a:pt x="2242242" y="2738615"/>
                </a:lnTo>
                <a:lnTo>
                  <a:pt x="0" y="2738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AE"/>
          </a:p>
        </p:txBody>
      </p:sp>
      <p:sp>
        <p:nvSpPr>
          <p:cNvPr id="23" name="Freeform 23"/>
          <p:cNvSpPr/>
          <p:nvPr/>
        </p:nvSpPr>
        <p:spPr>
          <a:xfrm>
            <a:off x="13432247" y="4522638"/>
            <a:ext cx="2738615" cy="2738615"/>
          </a:xfrm>
          <a:custGeom>
            <a:avLst/>
            <a:gdLst/>
            <a:ahLst/>
            <a:cxnLst/>
            <a:rect l="l" t="t" r="r" b="b"/>
            <a:pathLst>
              <a:path w="2738615" h="2738615">
                <a:moveTo>
                  <a:pt x="0" y="0"/>
                </a:moveTo>
                <a:lnTo>
                  <a:pt x="2738616" y="0"/>
                </a:lnTo>
                <a:lnTo>
                  <a:pt x="2738616" y="2738616"/>
                </a:lnTo>
                <a:lnTo>
                  <a:pt x="0" y="2738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1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AE"/>
          </a:p>
        </p:txBody>
      </p:sp>
      <p:sp>
        <p:nvSpPr>
          <p:cNvPr id="24" name="TextBox 24"/>
          <p:cNvSpPr txBox="1"/>
          <p:nvPr/>
        </p:nvSpPr>
        <p:spPr>
          <a:xfrm>
            <a:off x="1028700" y="8151959"/>
            <a:ext cx="10322165" cy="1285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AE" sz="2400" spc="-96" dirty="0">
                <a:solidFill>
                  <a:srgbClr val="D8D8D8"/>
                </a:solidFill>
                <a:latin typeface="Poppins"/>
                <a:cs typeface="Poppins"/>
              </a:rPr>
              <a:t>How do you integrate Bedrock into your application? How does it talk to your code? How do you make it smart with your own data?"</a:t>
            </a:r>
          </a:p>
          <a:p>
            <a:pPr algn="l">
              <a:lnSpc>
                <a:spcPts val="3359"/>
              </a:lnSpc>
            </a:pPr>
            <a:endParaRPr lang="en-US" sz="2400" spc="-96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529575" y="8366262"/>
            <a:ext cx="3563832" cy="375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122" b="1" spc="273" dirty="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Let’s Build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4623" y="3548556"/>
            <a:ext cx="3668932" cy="51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115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Amazon Bedrock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0976" y="3548531"/>
            <a:ext cx="3668932" cy="5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115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100% Serverless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110447" y="3548556"/>
            <a:ext cx="3668932" cy="51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spc="-115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Proofed Result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688" y="4587708"/>
            <a:ext cx="3963398" cy="241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-84" dirty="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“HOW” </a:t>
            </a:r>
          </a:p>
          <a:p>
            <a:pPr algn="ctr">
              <a:lnSpc>
                <a:spcPct val="150000"/>
              </a:lnSpc>
            </a:pPr>
            <a:r>
              <a:rPr lang="en-US" sz="3600" b="1" spc="-84" dirty="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Instead of </a:t>
            </a:r>
          </a:p>
          <a:p>
            <a:pPr algn="ctr">
              <a:lnSpc>
                <a:spcPct val="150000"/>
              </a:lnSpc>
            </a:pPr>
            <a:r>
              <a:rPr lang="en-US" sz="3600" b="1" spc="-84" dirty="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“WHAT”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1525923"/>
            <a:ext cx="165735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Why This Session is Different?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35182A1E-AC31-191D-E7D9-4FB644196D43}"/>
              </a:ext>
            </a:extLst>
          </p:cNvPr>
          <p:cNvSpPr txBox="1"/>
          <p:nvPr/>
        </p:nvSpPr>
        <p:spPr>
          <a:xfrm>
            <a:off x="7081736" y="4801553"/>
            <a:ext cx="3963398" cy="158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-84" dirty="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No </a:t>
            </a:r>
          </a:p>
          <a:p>
            <a:pPr algn="ctr">
              <a:lnSpc>
                <a:spcPct val="150000"/>
              </a:lnSpc>
            </a:pPr>
            <a:r>
              <a:rPr lang="en-US" sz="3600" b="1" spc="-84" dirty="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Infrastructure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A548DBC5-3DF8-B08A-B86C-F3CC922534C8}"/>
              </a:ext>
            </a:extLst>
          </p:cNvPr>
          <p:cNvSpPr txBox="1"/>
          <p:nvPr/>
        </p:nvSpPr>
        <p:spPr>
          <a:xfrm>
            <a:off x="12609855" y="4601725"/>
            <a:ext cx="3963398" cy="241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spc="-84" dirty="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Deploy a Runnable Application</a:t>
            </a: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7333B59-F22F-DE6E-3BCF-B05E38B2B643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8" name="Picture 37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C38CF94D-61CF-3C4B-5BC5-43539C2DBE3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319B9-84ED-967D-F411-A7702B24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2199C7-D90F-D6B1-4681-046EA806F750}"/>
              </a:ext>
            </a:extLst>
          </p:cNvPr>
          <p:cNvSpPr/>
          <p:nvPr/>
        </p:nvSpPr>
        <p:spPr>
          <a:xfrm rot="-7705605">
            <a:off x="-3202286" y="-1135564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039E59-AC51-1C50-31B0-EA1379D33FA3}"/>
              </a:ext>
            </a:extLst>
          </p:cNvPr>
          <p:cNvSpPr/>
          <p:nvPr/>
        </p:nvSpPr>
        <p:spPr>
          <a:xfrm rot="-9088373">
            <a:off x="2001925" y="4259597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0FCE20C-C419-E75A-FC71-086CF1EDB2AD}"/>
              </a:ext>
            </a:extLst>
          </p:cNvPr>
          <p:cNvSpPr/>
          <p:nvPr/>
        </p:nvSpPr>
        <p:spPr>
          <a:xfrm rot="1794495">
            <a:off x="-4126685" y="-5644315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33C105D4-9CF7-AE82-4526-EF8A45412555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8" name="Picture 17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8C4366A0-B228-D774-8C12-773863D10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21" name="TextBox 34">
            <a:extLst>
              <a:ext uri="{FF2B5EF4-FFF2-40B4-BE49-F238E27FC236}">
                <a16:creationId xmlns:a16="http://schemas.microsoft.com/office/drawing/2014/main" id="{B4060BC7-7B31-DD44-B072-9CA1D6B06134}"/>
              </a:ext>
            </a:extLst>
          </p:cNvPr>
          <p:cNvSpPr txBox="1"/>
          <p:nvPr/>
        </p:nvSpPr>
        <p:spPr>
          <a:xfrm>
            <a:off x="1117159" y="4524217"/>
            <a:ext cx="165735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8800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What is AI Powered Application ?</a:t>
            </a:r>
          </a:p>
        </p:txBody>
      </p:sp>
    </p:spTree>
    <p:extLst>
      <p:ext uri="{BB962C8B-B14F-4D97-AF65-F5344CB8AC3E}">
        <p14:creationId xmlns:p14="http://schemas.microsoft.com/office/powerpoint/2010/main" val="129261878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05605">
            <a:off x="-3202286" y="-1135564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/>
          <p:cNvSpPr/>
          <p:nvPr/>
        </p:nvSpPr>
        <p:spPr>
          <a:xfrm rot="-9088373">
            <a:off x="2001925" y="4259597"/>
            <a:ext cx="13128058" cy="13966019"/>
          </a:xfrm>
          <a:custGeom>
            <a:avLst/>
            <a:gdLst/>
            <a:ahLst/>
            <a:cxnLst/>
            <a:rect l="l" t="t" r="r" b="b"/>
            <a:pathLst>
              <a:path w="13128058" h="13966019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/>
          <p:cNvSpPr/>
          <p:nvPr/>
        </p:nvSpPr>
        <p:spPr>
          <a:xfrm rot="1794495">
            <a:off x="-4126685" y="-5644315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TextBox 7"/>
          <p:cNvSpPr txBox="1"/>
          <p:nvPr/>
        </p:nvSpPr>
        <p:spPr>
          <a:xfrm>
            <a:off x="620039" y="1487189"/>
            <a:ext cx="9581885" cy="2495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84"/>
              </a:lnSpc>
            </a:pPr>
            <a:r>
              <a:rPr lang="en-AE" sz="9600" spc="-132" dirty="0">
                <a:solidFill>
                  <a:srgbClr val="D8D8D8"/>
                </a:solidFill>
                <a:latin typeface="Poppins"/>
                <a:cs typeface="Poppins"/>
              </a:rPr>
              <a:t>The Confidence Gap</a:t>
            </a:r>
            <a:endParaRPr lang="en-US" sz="9584" spc="-383" dirty="0">
              <a:solidFill>
                <a:srgbClr val="F6F6F6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2960" y="6671877"/>
            <a:ext cx="9303384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No AI/ML knowledge to build suitable models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9501" y="8616510"/>
            <a:ext cx="9303384" cy="41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algn="l">
              <a:lnSpc>
                <a:spcPts val="3359"/>
              </a:lnSpc>
            </a:pPr>
            <a:r>
              <a:rPr lang="en-US" sz="24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No access to a complex infrastructure with GPUs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2960" y="5736635"/>
            <a:ext cx="4964440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Lack of Knowledge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2960" y="7872576"/>
            <a:ext cx="4888240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-132" dirty="0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Infrastructure Limitation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1000" y="5961415"/>
            <a:ext cx="278501" cy="2785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1000" y="8097357"/>
            <a:ext cx="278501" cy="278501"/>
          </a:xfrm>
          <a:prstGeom prst="rect">
            <a:avLst/>
          </a:prstGeom>
        </p:spPr>
      </p:pic>
      <p:sp>
        <p:nvSpPr>
          <p:cNvPr id="17" name="TextBox 20">
            <a:extLst>
              <a:ext uri="{FF2B5EF4-FFF2-40B4-BE49-F238E27FC236}">
                <a16:creationId xmlns:a16="http://schemas.microsoft.com/office/drawing/2014/main" id="{6A0EEE3C-44C6-5643-FE8F-9D0513E05133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18" name="Picture 17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A19737EA-2C69-B997-DEEC-4075A7D05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pic>
        <p:nvPicPr>
          <p:cNvPr id="2050" name="Picture 2" descr="12 Essential Software Development Tools You Can't Ignore">
            <a:extLst>
              <a:ext uri="{FF2B5EF4-FFF2-40B4-BE49-F238E27FC236}">
                <a16:creationId xmlns:a16="http://schemas.microsoft.com/office/drawing/2014/main" id="{4126C594-8D13-A36D-20BE-C34D599CD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" r="7013" b="-16"/>
          <a:stretch>
            <a:fillRect/>
          </a:stretch>
        </p:blipFill>
        <p:spPr bwMode="auto">
          <a:xfrm flipH="1">
            <a:off x="10252722" y="765855"/>
            <a:ext cx="8644878" cy="7238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A51B9-D6B4-D562-DC63-CA022A26A56F}"/>
              </a:ext>
            </a:extLst>
          </p:cNvPr>
          <p:cNvSpPr txBox="1"/>
          <p:nvPr/>
        </p:nvSpPr>
        <p:spPr>
          <a:xfrm>
            <a:off x="520250" y="3926323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5400" spc="-132" dirty="0">
                <a:solidFill>
                  <a:srgbClr val="D8D8D8"/>
                </a:solidFill>
                <a:latin typeface="Poppins"/>
                <a:cs typeface="Poppins"/>
              </a:rPr>
              <a:t>Why</a:t>
            </a:r>
            <a:r>
              <a:rPr lang="en-AE" sz="1000" spc="-132" dirty="0">
                <a:solidFill>
                  <a:srgbClr val="D8D8D8"/>
                </a:solidFill>
                <a:latin typeface="Poppins"/>
                <a:cs typeface="Poppins"/>
              </a:rPr>
              <a:t> </a:t>
            </a:r>
            <a:r>
              <a:rPr lang="en-AE" sz="5400" spc="-132" dirty="0">
                <a:solidFill>
                  <a:srgbClr val="D8D8D8"/>
                </a:solidFill>
                <a:latin typeface="Poppins"/>
                <a:cs typeface="Poppins"/>
              </a:rPr>
              <a:t>AI Seems Hard ?</a:t>
            </a:r>
            <a:endParaRPr lang="en-US" sz="5400" spc="-132" dirty="0">
              <a:solidFill>
                <a:srgbClr val="D8D8D8"/>
              </a:solidFill>
              <a:latin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51777C-C615-1CD5-C39E-42E0AF366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014A20-5DE6-5BCA-04D9-C5BEDA246CD1}"/>
              </a:ext>
            </a:extLst>
          </p:cNvPr>
          <p:cNvSpPr/>
          <p:nvPr/>
        </p:nvSpPr>
        <p:spPr>
          <a:xfrm rot="5061751">
            <a:off x="9815917" y="-3389261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E72D8B1-6D9C-8CE0-8280-D326BC842779}"/>
              </a:ext>
            </a:extLst>
          </p:cNvPr>
          <p:cNvSpPr/>
          <p:nvPr/>
        </p:nvSpPr>
        <p:spPr>
          <a:xfrm rot="-7047732">
            <a:off x="9506919" y="-415425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85B211-95C6-D2B4-F44D-CDA9E44FF214}"/>
              </a:ext>
            </a:extLst>
          </p:cNvPr>
          <p:cNvSpPr/>
          <p:nvPr/>
        </p:nvSpPr>
        <p:spPr>
          <a:xfrm rot="-7047732">
            <a:off x="-574452" y="5118119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CF8DC48-F757-26CC-F21B-EEED64D94E4E}"/>
              </a:ext>
            </a:extLst>
          </p:cNvPr>
          <p:cNvSpPr txBox="1"/>
          <p:nvPr/>
        </p:nvSpPr>
        <p:spPr>
          <a:xfrm>
            <a:off x="1232123" y="2812542"/>
            <a:ext cx="10322165" cy="45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Career Development App.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67FC3355-6ED8-0352-23F2-0A4F2844B4DE}"/>
              </a:ext>
            </a:extLst>
          </p:cNvPr>
          <p:cNvSpPr txBox="1"/>
          <p:nvPr/>
        </p:nvSpPr>
        <p:spPr>
          <a:xfrm>
            <a:off x="1028700" y="1525923"/>
            <a:ext cx="165735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The Use Case</a:t>
            </a: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DF960C99-CF44-3E8D-6D3F-EBE3D7280A5C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8" name="Picture 37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F6343720-6FE3-0819-3287-8D2D2C7BD8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BD08C4C1-9CD7-3B7D-D669-C628EA7525D6}"/>
              </a:ext>
            </a:extLst>
          </p:cNvPr>
          <p:cNvSpPr/>
          <p:nvPr/>
        </p:nvSpPr>
        <p:spPr>
          <a:xfrm>
            <a:off x="7545457" y="-8248"/>
            <a:ext cx="13825117" cy="9975474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87BA8901-F678-2D2D-8CC4-8797150571B2}"/>
              </a:ext>
            </a:extLst>
          </p:cNvPr>
          <p:cNvSpPr txBox="1"/>
          <p:nvPr/>
        </p:nvSpPr>
        <p:spPr>
          <a:xfrm>
            <a:off x="955435" y="5068221"/>
            <a:ext cx="10322165" cy="42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Coursera , </a:t>
            </a:r>
            <a:r>
              <a:rPr lang="en-US" sz="2400" spc="-96" dirty="0" err="1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PluralSight</a:t>
            </a:r>
            <a:r>
              <a:rPr lang="en-US" sz="2400" spc="-96" dirty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, Deeplearning.io and AWS Skill Builder</a:t>
            </a:r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241C9698-EA05-1E32-6117-507D71193DA2}"/>
              </a:ext>
            </a:extLst>
          </p:cNvPr>
          <p:cNvSpPr txBox="1"/>
          <p:nvPr/>
        </p:nvSpPr>
        <p:spPr>
          <a:xfrm>
            <a:off x="914400" y="3781602"/>
            <a:ext cx="16573500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7200" spc="-383" dirty="0">
                <a:solidFill>
                  <a:schemeClr val="bg1">
                    <a:lumMod val="75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External Courses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FF649F55-FA96-96D0-5DD8-7D8CA55E0138}"/>
              </a:ext>
            </a:extLst>
          </p:cNvPr>
          <p:cNvSpPr txBox="1"/>
          <p:nvPr/>
        </p:nvSpPr>
        <p:spPr>
          <a:xfrm>
            <a:off x="955435" y="7763947"/>
            <a:ext cx="10322165" cy="427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96" dirty="0">
                <a:solidFill>
                  <a:srgbClr val="FFFF00"/>
                </a:solidFill>
                <a:latin typeface="Poppins"/>
                <a:ea typeface="Poppins"/>
                <a:cs typeface="Poppins"/>
                <a:sym typeface="Poppins"/>
              </a:rPr>
              <a:t>Company Classrooms and Partner Training Center</a:t>
            </a: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3BC7EEAF-0643-4D3E-3311-253137D6C78D}"/>
              </a:ext>
            </a:extLst>
          </p:cNvPr>
          <p:cNvSpPr txBox="1"/>
          <p:nvPr/>
        </p:nvSpPr>
        <p:spPr>
          <a:xfrm>
            <a:off x="914400" y="6477328"/>
            <a:ext cx="16573500" cy="1171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7200" spc="-383" dirty="0">
                <a:solidFill>
                  <a:schemeClr val="bg1">
                    <a:lumMod val="75000"/>
                  </a:schemeClr>
                </a:solidFill>
                <a:latin typeface="Agrandir"/>
                <a:ea typeface="Agrandir"/>
                <a:cs typeface="Agrandir"/>
                <a:sym typeface="Agrandir"/>
              </a:rPr>
              <a:t>Internal Courses</a:t>
            </a:r>
          </a:p>
        </p:txBody>
      </p:sp>
    </p:spTree>
    <p:extLst>
      <p:ext uri="{BB962C8B-B14F-4D97-AF65-F5344CB8AC3E}">
        <p14:creationId xmlns:p14="http://schemas.microsoft.com/office/powerpoint/2010/main" val="269710463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F38D3E-5597-D8C4-BCC1-67207A6C6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603587-69A6-E74D-286A-48EBEF24D71B}"/>
              </a:ext>
            </a:extLst>
          </p:cNvPr>
          <p:cNvSpPr/>
          <p:nvPr/>
        </p:nvSpPr>
        <p:spPr>
          <a:xfrm rot="5061751">
            <a:off x="9815917" y="-3389261"/>
            <a:ext cx="14220834" cy="14203058"/>
          </a:xfrm>
          <a:custGeom>
            <a:avLst/>
            <a:gdLst/>
            <a:ahLst/>
            <a:cxnLst/>
            <a:rect l="l" t="t" r="r" b="b"/>
            <a:pathLst>
              <a:path w="14220834" h="14203058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CA5105-FA22-54F1-5A6F-C88661C1444C}"/>
              </a:ext>
            </a:extLst>
          </p:cNvPr>
          <p:cNvSpPr/>
          <p:nvPr/>
        </p:nvSpPr>
        <p:spPr>
          <a:xfrm rot="-7047732">
            <a:off x="9506919" y="-4154254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A52FBFD-0A3F-B4FD-9799-ED7D39C2E3C6}"/>
              </a:ext>
            </a:extLst>
          </p:cNvPr>
          <p:cNvSpPr/>
          <p:nvPr/>
        </p:nvSpPr>
        <p:spPr>
          <a:xfrm rot="-7047732">
            <a:off x="-574452" y="5118119"/>
            <a:ext cx="10589272" cy="11265182"/>
          </a:xfrm>
          <a:custGeom>
            <a:avLst/>
            <a:gdLst/>
            <a:ahLst/>
            <a:cxnLst/>
            <a:rect l="l" t="t" r="r" b="b"/>
            <a:pathLst>
              <a:path w="10589272" h="1126518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351C10D-6756-41C2-081C-E32C4B3D6C51}"/>
              </a:ext>
            </a:extLst>
          </p:cNvPr>
          <p:cNvSpPr txBox="1"/>
          <p:nvPr/>
        </p:nvSpPr>
        <p:spPr>
          <a:xfrm>
            <a:off x="1232123" y="2812542"/>
            <a:ext cx="10322165" cy="45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spc="-96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Career Development App.</a:t>
            </a: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D8D5D4E1-7B0C-EB33-8FAC-8EC20DA3B151}"/>
              </a:ext>
            </a:extLst>
          </p:cNvPr>
          <p:cNvSpPr txBox="1"/>
          <p:nvPr/>
        </p:nvSpPr>
        <p:spPr>
          <a:xfrm>
            <a:off x="1028700" y="1525923"/>
            <a:ext cx="16573500" cy="12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 dirty="0">
                <a:solidFill>
                  <a:srgbClr val="F6F6F6"/>
                </a:solidFill>
                <a:latin typeface="Agrandir"/>
                <a:ea typeface="Agrandir"/>
                <a:cs typeface="Agrandir"/>
                <a:sym typeface="Agrandir"/>
              </a:rPr>
              <a:t>The Use Case</a:t>
            </a: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6EE58C24-D97F-0E2E-C033-5498E561C68A}"/>
              </a:ext>
            </a:extLst>
          </p:cNvPr>
          <p:cNvSpPr txBox="1"/>
          <p:nvPr/>
        </p:nvSpPr>
        <p:spPr>
          <a:xfrm>
            <a:off x="1914614" y="553449"/>
            <a:ext cx="274339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-95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Crafting the Cloud</a:t>
            </a:r>
          </a:p>
        </p:txBody>
      </p:sp>
      <p:pic>
        <p:nvPicPr>
          <p:cNvPr id="38" name="Picture 37" descr="A logo with text and symbols&#10;&#10;AI-generated content may be incorrect.">
            <a:extLst>
              <a:ext uri="{FF2B5EF4-FFF2-40B4-BE49-F238E27FC236}">
                <a16:creationId xmlns:a16="http://schemas.microsoft.com/office/drawing/2014/main" id="{671A039C-348C-72A0-1AF6-F9E4202C05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0" y="236232"/>
            <a:ext cx="1059247" cy="1059247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1D783092-C1BB-86B0-86C3-BDC9CC6B6C9A}"/>
              </a:ext>
            </a:extLst>
          </p:cNvPr>
          <p:cNvSpPr/>
          <p:nvPr/>
        </p:nvSpPr>
        <p:spPr>
          <a:xfrm>
            <a:off x="7545457" y="-8248"/>
            <a:ext cx="13825117" cy="9975474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723B9DF0-4370-463C-DAE9-463D36885927}"/>
              </a:ext>
            </a:extLst>
          </p:cNvPr>
          <p:cNvSpPr/>
          <p:nvPr/>
        </p:nvSpPr>
        <p:spPr>
          <a:xfrm>
            <a:off x="-3093586" y="3314700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6504347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993</Words>
  <Application>Microsoft Office PowerPoint</Application>
  <PresentationFormat>Custom</PresentationFormat>
  <Paragraphs>222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Poppins Bold</vt:lpstr>
      <vt:lpstr>Agrandir</vt:lpstr>
      <vt:lpstr>Poppins</vt:lpstr>
      <vt:lpstr>Poppins Italics</vt:lpstr>
      <vt:lpstr>Agrandir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Black Gradient Technology Keynote Presentation</dc:title>
  <cp:lastModifiedBy>Ghena Ahmed Ali Abdelreheem</cp:lastModifiedBy>
  <cp:revision>106</cp:revision>
  <dcterms:created xsi:type="dcterms:W3CDTF">2006-08-16T00:00:00Z</dcterms:created>
  <dcterms:modified xsi:type="dcterms:W3CDTF">2025-10-19T04:46:27Z</dcterms:modified>
  <dc:identifier>DAG1aLeZKX0</dc:identifier>
</cp:coreProperties>
</file>